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27.png" ContentType="image/png"/>
  <Override PartName="/ppt/media/image26.png" ContentType="image/png"/>
  <Override PartName="/ppt/media/image25.wmf" ContentType="image/x-wmf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5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20.jpeg" ContentType="image/jpe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</p:sldIdLst>
  <p:sldSz cx="9939337" cy="7451725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da-DK" sz="2000" spc="-1" strike="noStrike">
                <a:latin typeface="Arial"/>
              </a:rPr>
              <a:t>Click to edit the notes format</a:t>
            </a:r>
            <a:endParaRPr b="0" lang="da-DK" sz="20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da-DK" sz="1400" spc="-1" strike="noStrike">
                <a:latin typeface="Times New Roman"/>
              </a:rPr>
              <a:t>&lt;header&gt;</a:t>
            </a:r>
            <a:endParaRPr b="0" lang="da-DK" sz="1400" spc="-1" strike="noStrike">
              <a:latin typeface="Times New Roman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da-DK" sz="1400" spc="-1" strike="noStrike">
                <a:latin typeface="Times New Roman"/>
              </a:rPr>
              <a:t>&lt;date/time&gt;</a:t>
            </a:r>
            <a:endParaRPr b="0" lang="da-DK" sz="1400" spc="-1" strike="noStrike">
              <a:latin typeface="Times New Roman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da-DK" sz="1400" spc="-1" strike="noStrike">
                <a:latin typeface="Times New Roman"/>
              </a:rPr>
              <a:t>&lt;footer&gt;</a:t>
            </a:r>
            <a:endParaRPr b="0" lang="da-DK" sz="1400" spc="-1" strike="noStrike">
              <a:latin typeface="Times New Roman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D3635C5-AC87-498C-B6C7-AA72193B2BBA}" type="slidenum">
              <a:rPr b="0" lang="da-DK" sz="1400" spc="-1" strike="noStrike">
                <a:latin typeface="Times New Roman"/>
              </a:rPr>
              <a:t>&lt;number&gt;</a:t>
            </a:fld>
            <a:endParaRPr b="0" lang="da-DK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6A1306D-001F-43E3-8D57-819E4C4A89A4}" type="slidenum">
              <a:rPr b="0" lang="da-DK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da-DK" sz="1200" spc="-1" strike="noStrike">
              <a:latin typeface="Times New Roman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p>
            <a:endParaRPr b="0" lang="da-DK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2A16876-3FDF-4BE9-9AEE-9CDC9F397569}" type="slidenum">
              <a:rPr b="0" lang="da-DK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da-DK" sz="1200" spc="-1" strike="noStrike">
              <a:latin typeface="Times New Roman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p>
            <a:endParaRPr b="0" lang="da-DK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09D3A3B-2445-455B-B0C2-3400D99DE9A7}" type="slidenum">
              <a:rPr b="0" lang="da-DK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da-DK" sz="1200" spc="-1" strike="noStrike">
              <a:latin typeface="Times New Roman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p>
            <a:endParaRPr b="0" lang="da-DK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3551D41-DE92-4571-B7FC-6CD40F208D25}" type="slidenum">
              <a:rPr b="0" lang="da-DK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da-DK" sz="1200" spc="-1" strike="noStrike">
              <a:latin typeface="Times New Roman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p>
            <a:endParaRPr b="0" lang="da-DK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B6DF056-43E0-460F-A7AB-9E6795CD5936}" type="slidenum">
              <a:rPr b="0" lang="da-DK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da-DK" sz="1200" spc="-1" strike="noStrike">
              <a:latin typeface="Times New Roman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p>
            <a:endParaRPr b="0" lang="da-DK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4C18465-7B8A-443D-B23F-62FEC36BE565}" type="slidenum">
              <a:rPr b="0" lang="da-DK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da-DK" sz="1200" spc="-1" strike="noStrike">
              <a:latin typeface="Times New Roman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457200" y="4343400"/>
            <a:ext cx="6019560" cy="4114440"/>
          </a:xfrm>
          <a:prstGeom prst="rect">
            <a:avLst/>
          </a:prstGeom>
        </p:spPr>
        <p:txBody>
          <a:bodyPr/>
          <a:p>
            <a:endParaRPr b="0" lang="da-DK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8E49A90-51B0-4075-86CA-604091340F03}" type="slidenum">
              <a:rPr b="0" lang="da-DK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da-DK" sz="1200" spc="-1" strike="noStrike">
              <a:latin typeface="Times New Roman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939960" y="4352760"/>
            <a:ext cx="5014440" cy="4140000"/>
          </a:xfrm>
          <a:prstGeom prst="rect">
            <a:avLst/>
          </a:prstGeom>
        </p:spPr>
        <p:txBody>
          <a:bodyPr/>
          <a:p>
            <a:endParaRPr b="0" lang="da-DK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519178E-8E73-43E5-B106-64B00269FC6C}" type="slidenum">
              <a:rPr b="0" lang="da-DK" sz="10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da-DK" sz="1000" spc="-1" strike="noStrike">
              <a:latin typeface="Times New Roman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da-DK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da-DK" sz="2000" spc="-1" strike="noStrike">
              <a:latin typeface="Arial"/>
            </a:endParaRPr>
          </a:p>
        </p:txBody>
      </p:sp>
      <p:sp>
        <p:nvSpPr>
          <p:cNvPr id="33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2EB0763-9178-41F0-B0F2-5840FC3FC0F5}" type="slidenum">
              <a:rPr b="0" lang="da-DK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da-DK" sz="12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2B4B3EF-F7FC-46D6-A426-5DCD7BCA3420}" type="slidenum">
              <a:rPr b="0" lang="da-DK" sz="10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da-DK" sz="1000" spc="-1" strike="noStrike">
              <a:latin typeface="Times New Roman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da-DK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da-DK" sz="2000" spc="-1" strike="noStrike">
              <a:latin typeface="Arial"/>
            </a:endParaRPr>
          </a:p>
        </p:txBody>
      </p:sp>
      <p:sp>
        <p:nvSpPr>
          <p:cNvPr id="33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EF7B83E-8511-428E-A463-D9E833ACEB13}" type="slidenum">
              <a:rPr b="0" lang="da-DK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da-DK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da-DK" sz="2000" spc="-1" strike="noStrike">
              <a:latin typeface="Arial"/>
            </a:endParaRPr>
          </a:p>
        </p:txBody>
      </p:sp>
      <p:sp>
        <p:nvSpPr>
          <p:cNvPr id="33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D14ED34-5906-4742-8AF2-4250D023E1D9}" type="slidenum">
              <a:rPr b="0" lang="da-DK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da-DK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da-DK" sz="2000" spc="-1" strike="noStrike">
              <a:latin typeface="Arial"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5DFCAA3-E3E2-4243-B58F-A44BB0325E9D}" type="slidenum">
              <a:rPr b="0" lang="da-DK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da-DK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da-DK" sz="2000" spc="-1" strike="noStrike">
              <a:latin typeface="Arial"/>
            </a:endParaRPr>
          </a:p>
        </p:txBody>
      </p:sp>
      <p:sp>
        <p:nvSpPr>
          <p:cNvPr id="34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FE5E85A-A10B-4301-BFFD-7E62A9E23EE2}" type="slidenum">
              <a:rPr b="0" lang="da-DK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da-DK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894492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96800" y="4000680"/>
            <a:ext cx="894492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08032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5080320" y="40006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96800" y="40006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521160" y="17434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545520" y="17434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545520" y="40006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521160" y="40006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496800" y="40006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96800" y="1743480"/>
            <a:ext cx="8944920" cy="432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894492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436500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080320" y="1743480"/>
            <a:ext cx="436500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96800" y="297000"/>
            <a:ext cx="8944920" cy="5766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96800" y="40006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080320" y="1743480"/>
            <a:ext cx="436500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96800" y="1743480"/>
            <a:ext cx="8944920" cy="432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436500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08032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80320" y="40006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8032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96800" y="4000680"/>
            <a:ext cx="894492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894492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96800" y="4000680"/>
            <a:ext cx="894492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08032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080320" y="40006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96800" y="40006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521160" y="17434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545520" y="17434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545520" y="40006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521160" y="40006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496800" y="40006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96800" y="1743480"/>
            <a:ext cx="8944920" cy="432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894492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436500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080320" y="1743480"/>
            <a:ext cx="436500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894492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96800" y="297000"/>
            <a:ext cx="8944920" cy="5766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96800" y="40006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80320" y="1743480"/>
            <a:ext cx="436500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436500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8032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5080320" y="40006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8032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96800" y="4000680"/>
            <a:ext cx="894492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894492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96800" y="4000680"/>
            <a:ext cx="894492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508032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5080320" y="40006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96800" y="40006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3521160" y="17434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545520" y="17434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6545520" y="40006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body"/>
          </p:nvPr>
        </p:nvSpPr>
        <p:spPr>
          <a:xfrm>
            <a:off x="3521160" y="40006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 type="body"/>
          </p:nvPr>
        </p:nvSpPr>
        <p:spPr>
          <a:xfrm>
            <a:off x="496800" y="40006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496800" y="1743480"/>
            <a:ext cx="8944920" cy="432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894492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436500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080320" y="1743480"/>
            <a:ext cx="436500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436500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080320" y="1743480"/>
            <a:ext cx="436500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496800" y="297000"/>
            <a:ext cx="8944920" cy="5766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96800" y="40006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080320" y="1743480"/>
            <a:ext cx="436500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436500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08032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5080320" y="40006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508032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96800" y="4000680"/>
            <a:ext cx="894492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894492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96800" y="4000680"/>
            <a:ext cx="894492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508032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5080320" y="40006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496800" y="40006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3521160" y="17434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545520" y="17434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6545520" y="40006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body"/>
          </p:nvPr>
        </p:nvSpPr>
        <p:spPr>
          <a:xfrm>
            <a:off x="3521160" y="40006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 type="body"/>
          </p:nvPr>
        </p:nvSpPr>
        <p:spPr>
          <a:xfrm>
            <a:off x="496800" y="40006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496800" y="1743480"/>
            <a:ext cx="8944920" cy="432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894492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436500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5080320" y="1743480"/>
            <a:ext cx="436500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496800" y="297000"/>
            <a:ext cx="8944920" cy="5766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96800" y="40006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080320" y="1743480"/>
            <a:ext cx="436500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436500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08032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080320" y="40006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08032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96800" y="4000680"/>
            <a:ext cx="894492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894492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96800" y="4000680"/>
            <a:ext cx="894492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508032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5080320" y="40006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496800" y="40006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96800" y="297000"/>
            <a:ext cx="8944920" cy="5766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3521160" y="17434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545520" y="17434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6545520" y="40006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3521160" y="40006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496800" y="40006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96800" y="1743480"/>
            <a:ext cx="8944920" cy="432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894492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436500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5080320" y="1743480"/>
            <a:ext cx="436500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496800" y="297000"/>
            <a:ext cx="8944920" cy="5766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a-DK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96800" y="40006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5080320" y="1743480"/>
            <a:ext cx="436500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436500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508032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5080320" y="40006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508032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496800" y="4000680"/>
            <a:ext cx="894492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96800" y="40006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080320" y="1743480"/>
            <a:ext cx="436500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894492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96800" y="4000680"/>
            <a:ext cx="894492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508032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5080320" y="40006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496800" y="40006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3521160" y="17434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6545520" y="17434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 type="body"/>
          </p:nvPr>
        </p:nvSpPr>
        <p:spPr>
          <a:xfrm>
            <a:off x="6545520" y="40006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 type="body"/>
          </p:nvPr>
        </p:nvSpPr>
        <p:spPr>
          <a:xfrm>
            <a:off x="3521160" y="40006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 type="body"/>
          </p:nvPr>
        </p:nvSpPr>
        <p:spPr>
          <a:xfrm>
            <a:off x="496800" y="4000680"/>
            <a:ext cx="2880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436500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08032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080320" y="40006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080320" y="1743480"/>
            <a:ext cx="436500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96800" y="4000680"/>
            <a:ext cx="8944920" cy="2061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2"/>
          <a:stretch/>
        </p:blipFill>
        <p:spPr>
          <a:xfrm>
            <a:off x="7602480" y="6598080"/>
            <a:ext cx="2347560" cy="93024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0" y="0"/>
            <a:ext cx="9943560" cy="7451280"/>
          </a:xfrm>
          <a:prstGeom prst="rect">
            <a:avLst/>
          </a:prstGeom>
          <a:solidFill>
            <a:srgbClr val="00163b"/>
          </a:solidFill>
          <a:ln>
            <a:solidFill>
              <a:srgbClr val="4a7ebb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" name="Picture 1" descr=""/>
          <p:cNvPicPr/>
          <p:nvPr/>
        </p:nvPicPr>
        <p:blipFill>
          <a:blip r:embed="rId3"/>
          <a:stretch/>
        </p:blipFill>
        <p:spPr>
          <a:xfrm>
            <a:off x="1215720" y="1279080"/>
            <a:ext cx="8308800" cy="2028960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"/>
          <p:cNvPicPr/>
          <p:nvPr/>
        </p:nvPicPr>
        <p:blipFill>
          <a:blip r:embed="rId4"/>
          <a:stretch/>
        </p:blipFill>
        <p:spPr>
          <a:xfrm>
            <a:off x="1215720" y="1149840"/>
            <a:ext cx="7310880" cy="198000"/>
          </a:xfrm>
          <a:prstGeom prst="rect">
            <a:avLst/>
          </a:prstGeom>
          <a:ln>
            <a:noFill/>
          </a:ln>
        </p:spPr>
      </p:pic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1127160" y="3639240"/>
            <a:ext cx="7399440" cy="784440"/>
          </a:xfrm>
          <a:prstGeom prst="rect">
            <a:avLst/>
          </a:prstGeom>
        </p:spPr>
        <p:txBody>
          <a:bodyPr lIns="90000" rIns="90000" tIns="45000" bIns="45000"/>
          <a:p>
            <a:pPr marL="372600" indent="-372240">
              <a:lnSpc>
                <a:spcPct val="100000"/>
              </a:lnSpc>
              <a:spcBef>
                <a:spcPts val="720"/>
              </a:spcBef>
            </a:pPr>
            <a:r>
              <a:rPr b="0" lang="en-US" sz="3600" spc="-1" strike="noStrike">
                <a:solidFill>
                  <a:srgbClr val="fbb040"/>
                </a:solidFill>
                <a:latin typeface="Verdana"/>
              </a:rPr>
              <a:t>Tilføj titel</a:t>
            </a:r>
            <a:endParaRPr b="0" lang="en-US" sz="360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1127160" y="4426560"/>
            <a:ext cx="7408800" cy="2284920"/>
          </a:xfrm>
          <a:prstGeom prst="rect">
            <a:avLst/>
          </a:prstGeom>
        </p:spPr>
        <p:txBody>
          <a:bodyPr lIns="90000" rIns="90000" tIns="45000" bIns="45000"/>
          <a:p>
            <a:pPr marL="372600" indent="-372240">
              <a:lnSpc>
                <a:spcPct val="100000"/>
              </a:lnSpc>
              <a:spcBef>
                <a:spcPts val="281"/>
              </a:spcBef>
            </a:pPr>
            <a:r>
              <a:rPr b="0" lang="en-US" sz="1400" spc="-1" strike="noStrike">
                <a:solidFill>
                  <a:srgbClr val="ffffff"/>
                </a:solidFill>
                <a:latin typeface="Verdana"/>
              </a:rPr>
              <a:t>PowerPoint 31.07.2012 [RET DATO]</a:t>
            </a:r>
            <a:endParaRPr b="0" lang="en-US" sz="1400" spc="-1" strike="noStrike">
              <a:solidFill>
                <a:srgbClr val="00163b"/>
              </a:solidFill>
              <a:latin typeface="Verdana"/>
            </a:endParaRPr>
          </a:p>
        </p:txBody>
      </p:sp>
      <p:pic>
        <p:nvPicPr>
          <p:cNvPr id="6" name="Picture 5" descr=""/>
          <p:cNvPicPr/>
          <p:nvPr/>
        </p:nvPicPr>
        <p:blipFill>
          <a:blip r:embed="rId5"/>
          <a:stretch/>
        </p:blipFill>
        <p:spPr>
          <a:xfrm>
            <a:off x="7603920" y="10800"/>
            <a:ext cx="2339640" cy="927720"/>
          </a:xfrm>
          <a:prstGeom prst="rect">
            <a:avLst/>
          </a:prstGeom>
          <a:ln>
            <a:noFill/>
          </a:ln>
        </p:spPr>
      </p:pic>
      <p:sp>
        <p:nvSpPr>
          <p:cNvPr id="7" name="PlaceHolder 4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6" descr=""/>
          <p:cNvPicPr/>
          <p:nvPr/>
        </p:nvPicPr>
        <p:blipFill>
          <a:blip r:embed="rId2"/>
          <a:stretch/>
        </p:blipFill>
        <p:spPr>
          <a:xfrm>
            <a:off x="7602480" y="6598080"/>
            <a:ext cx="2347560" cy="930240"/>
          </a:xfrm>
          <a:prstGeom prst="rect">
            <a:avLst/>
          </a:prstGeom>
          <a:ln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45560" y="2314800"/>
            <a:ext cx="8448120" cy="15969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bb040"/>
                </a:solidFill>
                <a:latin typeface="Verdana"/>
              </a:rPr>
              <a:t>Klik for at redigere titeltypografi i masteren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894492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163b"/>
                </a:solidFill>
                <a:latin typeface="Verdana"/>
              </a:rPr>
              <a:t>Click to edit the outline text format</a:t>
            </a:r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163b"/>
                </a:solidFill>
                <a:latin typeface="Verdana"/>
              </a:rPr>
              <a:t>Second Outline Level</a:t>
            </a:r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163b"/>
                </a:solidFill>
                <a:latin typeface="Verdana"/>
              </a:rPr>
              <a:t>Third Outline Level</a:t>
            </a:r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163b"/>
                </a:solidFill>
                <a:latin typeface="Verdana"/>
              </a:rPr>
              <a:t>Fourth Outline Level</a:t>
            </a:r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163b"/>
                </a:solidFill>
                <a:latin typeface="Verdana"/>
              </a:rPr>
              <a:t>Fifth Outline Level</a:t>
            </a:r>
            <a:endParaRPr b="0" lang="en-US" sz="2000" spc="-1" strike="noStrike">
              <a:solidFill>
                <a:srgbClr val="00163b"/>
              </a:solidFill>
              <a:latin typeface="Verdana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163b"/>
                </a:solidFill>
                <a:latin typeface="Verdana"/>
              </a:rPr>
              <a:t>Sixth Outline Level</a:t>
            </a:r>
            <a:endParaRPr b="0" lang="en-US" sz="2000" spc="-1" strike="noStrike">
              <a:solidFill>
                <a:srgbClr val="00163b"/>
              </a:solidFill>
              <a:latin typeface="Verdana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163b"/>
                </a:solidFill>
                <a:latin typeface="Verdana"/>
              </a:rPr>
              <a:t>Seventh Outline Level</a:t>
            </a:r>
            <a:endParaRPr b="0" lang="en-US" sz="20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6" descr=""/>
          <p:cNvPicPr/>
          <p:nvPr/>
        </p:nvPicPr>
        <p:blipFill>
          <a:blip r:embed="rId2"/>
          <a:stretch/>
        </p:blipFill>
        <p:spPr>
          <a:xfrm>
            <a:off x="7602480" y="6598080"/>
            <a:ext cx="2347560" cy="930240"/>
          </a:xfrm>
          <a:prstGeom prst="rect">
            <a:avLst/>
          </a:prstGeom>
          <a:ln>
            <a:noFill/>
          </a:ln>
        </p:spPr>
      </p:pic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96800" y="798480"/>
            <a:ext cx="8944920" cy="12416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bb040"/>
                </a:solidFill>
                <a:latin typeface="Verdana"/>
              </a:rPr>
              <a:t>Klik for at redigere i master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96800" y="1931760"/>
            <a:ext cx="8944920" cy="4922640"/>
          </a:xfrm>
          <a:prstGeom prst="rect">
            <a:avLst/>
          </a:prstGeom>
        </p:spPr>
        <p:txBody>
          <a:bodyPr lIns="90000" rIns="90000" tIns="45000" bIns="45000"/>
          <a:p>
            <a:pPr marL="372600" indent="-372240">
              <a:lnSpc>
                <a:spcPct val="100000"/>
              </a:lnSpc>
              <a:spcBef>
                <a:spcPts val="360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163b"/>
                </a:solidFill>
                <a:latin typeface="Verdana"/>
              </a:rPr>
              <a:t>Klik for at redigere i master</a:t>
            </a:r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  <a:p>
            <a:pPr lvl="1" marL="807480" indent="-310320">
              <a:lnSpc>
                <a:spcPct val="100000"/>
              </a:lnSpc>
              <a:spcBef>
                <a:spcPts val="360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163b"/>
                </a:solidFill>
                <a:latin typeface="Verdana"/>
              </a:rPr>
              <a:t>Andet niveau</a:t>
            </a:r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  <a:p>
            <a:pPr lvl="2" marL="1242360" indent="-248040">
              <a:lnSpc>
                <a:spcPct val="100000"/>
              </a:lnSpc>
              <a:spcBef>
                <a:spcPts val="360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163b"/>
                </a:solidFill>
                <a:latin typeface="Verdana"/>
              </a:rPr>
              <a:t>Tredje niveau</a:t>
            </a:r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  <a:p>
            <a:pPr lvl="3" marL="1739160" indent="-248040">
              <a:lnSpc>
                <a:spcPct val="100000"/>
              </a:lnSpc>
              <a:spcBef>
                <a:spcPts val="360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163b"/>
                </a:solidFill>
                <a:latin typeface="Verdana"/>
              </a:rPr>
              <a:t>Fjerde niveau</a:t>
            </a:r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  <a:p>
            <a:pPr lvl="4" marL="2235960" indent="-248040">
              <a:lnSpc>
                <a:spcPct val="100000"/>
              </a:lnSpc>
              <a:spcBef>
                <a:spcPts val="360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163b"/>
                </a:solidFill>
                <a:latin typeface="Verdana"/>
              </a:rPr>
              <a:t>Femte niveau</a:t>
            </a:r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6" descr=""/>
          <p:cNvPicPr/>
          <p:nvPr/>
        </p:nvPicPr>
        <p:blipFill>
          <a:blip r:embed="rId2"/>
          <a:stretch/>
        </p:blipFill>
        <p:spPr>
          <a:xfrm>
            <a:off x="7602480" y="6598080"/>
            <a:ext cx="2347560" cy="930240"/>
          </a:xfrm>
          <a:prstGeom prst="rect">
            <a:avLst/>
          </a:prstGeom>
          <a:ln>
            <a:noFill/>
          </a:ln>
        </p:spPr>
      </p:pic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96800" y="798480"/>
            <a:ext cx="8944920" cy="12416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bb040"/>
                </a:solidFill>
                <a:latin typeface="Verdana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96800" y="1931760"/>
            <a:ext cx="4389480" cy="4922640"/>
          </a:xfrm>
          <a:prstGeom prst="rect">
            <a:avLst/>
          </a:prstGeom>
        </p:spPr>
        <p:txBody>
          <a:bodyPr lIns="90000" rIns="90000" tIns="45000" bIns="45000"/>
          <a:p>
            <a:pPr marL="372600" indent="-372240">
              <a:lnSpc>
                <a:spcPct val="100000"/>
              </a:lnSpc>
              <a:spcBef>
                <a:spcPts val="607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3040" spc="-1" strike="noStrike">
                <a:solidFill>
                  <a:srgbClr val="00163b"/>
                </a:solidFill>
                <a:latin typeface="Verdana"/>
              </a:rPr>
              <a:t>Click to edit Master text styles</a:t>
            </a:r>
            <a:endParaRPr b="0" lang="en-US" sz="3040" spc="-1" strike="noStrike">
              <a:solidFill>
                <a:srgbClr val="00163b"/>
              </a:solidFill>
              <a:latin typeface="Verdana"/>
            </a:endParaRPr>
          </a:p>
          <a:p>
            <a:pPr lvl="1" marL="807480" indent="-310320">
              <a:lnSpc>
                <a:spcPct val="100000"/>
              </a:lnSpc>
              <a:spcBef>
                <a:spcPts val="522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610" spc="-1" strike="noStrike">
                <a:solidFill>
                  <a:srgbClr val="00163b"/>
                </a:solidFill>
                <a:latin typeface="Verdana"/>
              </a:rPr>
              <a:t>Second level</a:t>
            </a:r>
            <a:endParaRPr b="0" lang="en-US" sz="2610" spc="-1" strike="noStrike">
              <a:solidFill>
                <a:srgbClr val="00163b"/>
              </a:solidFill>
              <a:latin typeface="Verdana"/>
            </a:endParaRPr>
          </a:p>
          <a:p>
            <a:pPr lvl="2" marL="1242360" indent="-248040">
              <a:lnSpc>
                <a:spcPct val="100000"/>
              </a:lnSpc>
              <a:spcBef>
                <a:spcPts val="434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180" spc="-1" strike="noStrike">
                <a:solidFill>
                  <a:srgbClr val="00163b"/>
                </a:solidFill>
                <a:latin typeface="Verdana"/>
              </a:rPr>
              <a:t>Third level</a:t>
            </a:r>
            <a:endParaRPr b="0" lang="en-US" sz="2180" spc="-1" strike="noStrike">
              <a:solidFill>
                <a:srgbClr val="00163b"/>
              </a:solidFill>
              <a:latin typeface="Verdana"/>
            </a:endParaRPr>
          </a:p>
          <a:p>
            <a:pPr lvl="3" marL="1739160" indent="-248040">
              <a:lnSpc>
                <a:spcPct val="100000"/>
              </a:lnSpc>
              <a:spcBef>
                <a:spcPts val="391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1960" spc="-1" strike="noStrike">
                <a:solidFill>
                  <a:srgbClr val="00163b"/>
                </a:solidFill>
                <a:latin typeface="Verdana"/>
              </a:rPr>
              <a:t>Fourth level</a:t>
            </a:r>
            <a:endParaRPr b="0" lang="en-US" sz="1960" spc="-1" strike="noStrike">
              <a:solidFill>
                <a:srgbClr val="00163b"/>
              </a:solidFill>
              <a:latin typeface="Verdana"/>
            </a:endParaRPr>
          </a:p>
          <a:p>
            <a:pPr lvl="4" marL="2235960" indent="-248040">
              <a:lnSpc>
                <a:spcPct val="100000"/>
              </a:lnSpc>
              <a:spcBef>
                <a:spcPts val="391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1960" spc="-1" strike="noStrike">
                <a:solidFill>
                  <a:srgbClr val="00163b"/>
                </a:solidFill>
                <a:latin typeface="Verdana"/>
              </a:rPr>
              <a:t>Fifth level</a:t>
            </a:r>
            <a:endParaRPr b="0" lang="en-US" sz="196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5052600" y="1931760"/>
            <a:ext cx="4389480" cy="4922640"/>
          </a:xfrm>
          <a:prstGeom prst="rect">
            <a:avLst/>
          </a:prstGeom>
        </p:spPr>
        <p:txBody>
          <a:bodyPr lIns="90000" rIns="90000" tIns="45000" bIns="45000"/>
          <a:p>
            <a:pPr marL="372600" indent="-372240">
              <a:lnSpc>
                <a:spcPct val="100000"/>
              </a:lnSpc>
              <a:spcBef>
                <a:spcPts val="607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3040" spc="-1" strike="noStrike">
                <a:solidFill>
                  <a:srgbClr val="00163b"/>
                </a:solidFill>
                <a:latin typeface="Verdana"/>
              </a:rPr>
              <a:t>Click to edit Master text styles</a:t>
            </a:r>
            <a:endParaRPr b="0" lang="en-US" sz="3040" spc="-1" strike="noStrike">
              <a:solidFill>
                <a:srgbClr val="00163b"/>
              </a:solidFill>
              <a:latin typeface="Verdana"/>
            </a:endParaRPr>
          </a:p>
          <a:p>
            <a:pPr lvl="1" marL="807480" indent="-310320">
              <a:lnSpc>
                <a:spcPct val="100000"/>
              </a:lnSpc>
              <a:spcBef>
                <a:spcPts val="522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610" spc="-1" strike="noStrike">
                <a:solidFill>
                  <a:srgbClr val="00163b"/>
                </a:solidFill>
                <a:latin typeface="Verdana"/>
              </a:rPr>
              <a:t>Second level</a:t>
            </a:r>
            <a:endParaRPr b="0" lang="en-US" sz="2610" spc="-1" strike="noStrike">
              <a:solidFill>
                <a:srgbClr val="00163b"/>
              </a:solidFill>
              <a:latin typeface="Verdana"/>
            </a:endParaRPr>
          </a:p>
          <a:p>
            <a:pPr lvl="2" marL="1242360" indent="-248040">
              <a:lnSpc>
                <a:spcPct val="100000"/>
              </a:lnSpc>
              <a:spcBef>
                <a:spcPts val="434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180" spc="-1" strike="noStrike">
                <a:solidFill>
                  <a:srgbClr val="00163b"/>
                </a:solidFill>
                <a:latin typeface="Verdana"/>
              </a:rPr>
              <a:t>Third level</a:t>
            </a:r>
            <a:endParaRPr b="0" lang="en-US" sz="2180" spc="-1" strike="noStrike">
              <a:solidFill>
                <a:srgbClr val="00163b"/>
              </a:solidFill>
              <a:latin typeface="Verdana"/>
            </a:endParaRPr>
          </a:p>
          <a:p>
            <a:pPr lvl="3" marL="1739160" indent="-248040">
              <a:lnSpc>
                <a:spcPct val="100000"/>
              </a:lnSpc>
              <a:spcBef>
                <a:spcPts val="391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1960" spc="-1" strike="noStrike">
                <a:solidFill>
                  <a:srgbClr val="00163b"/>
                </a:solidFill>
                <a:latin typeface="Verdana"/>
              </a:rPr>
              <a:t>Fourth level</a:t>
            </a:r>
            <a:endParaRPr b="0" lang="en-US" sz="1960" spc="-1" strike="noStrike">
              <a:solidFill>
                <a:srgbClr val="00163b"/>
              </a:solidFill>
              <a:latin typeface="Verdana"/>
            </a:endParaRPr>
          </a:p>
          <a:p>
            <a:pPr lvl="4" marL="2235960" indent="-248040">
              <a:lnSpc>
                <a:spcPct val="100000"/>
              </a:lnSpc>
              <a:spcBef>
                <a:spcPts val="391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1960" spc="-1" strike="noStrike">
                <a:solidFill>
                  <a:srgbClr val="00163b"/>
                </a:solidFill>
                <a:latin typeface="Verdana"/>
              </a:rPr>
              <a:t>Fifth level</a:t>
            </a:r>
            <a:endParaRPr b="0" lang="en-US" sz="196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6" descr=""/>
          <p:cNvPicPr/>
          <p:nvPr/>
        </p:nvPicPr>
        <p:blipFill>
          <a:blip r:embed="rId2"/>
          <a:stretch/>
        </p:blipFill>
        <p:spPr>
          <a:xfrm>
            <a:off x="7602480" y="6598080"/>
            <a:ext cx="2347560" cy="930240"/>
          </a:xfrm>
          <a:prstGeom prst="rect">
            <a:avLst/>
          </a:prstGeom>
          <a:ln>
            <a:noFill/>
          </a:ln>
        </p:spPr>
      </p:pic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96800" y="798480"/>
            <a:ext cx="8944920" cy="12416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bb040"/>
                </a:solidFill>
                <a:latin typeface="Verdana"/>
              </a:rPr>
              <a:t>Klik for at redigere i master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894492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163b"/>
                </a:solidFill>
                <a:latin typeface="Verdana"/>
              </a:rPr>
              <a:t>Click to edit the outline text format</a:t>
            </a:r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163b"/>
                </a:solidFill>
                <a:latin typeface="Verdana"/>
              </a:rPr>
              <a:t>Second Outline Level</a:t>
            </a:r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163b"/>
                </a:solidFill>
                <a:latin typeface="Verdana"/>
              </a:rPr>
              <a:t>Third Outline Level</a:t>
            </a:r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163b"/>
                </a:solidFill>
                <a:latin typeface="Verdana"/>
              </a:rPr>
              <a:t>Fourth Outline Level</a:t>
            </a:r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163b"/>
                </a:solidFill>
                <a:latin typeface="Verdana"/>
              </a:rPr>
              <a:t>Fifth Outline Level</a:t>
            </a:r>
            <a:endParaRPr b="0" lang="en-US" sz="2000" spc="-1" strike="noStrike">
              <a:solidFill>
                <a:srgbClr val="00163b"/>
              </a:solidFill>
              <a:latin typeface="Verdana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163b"/>
                </a:solidFill>
                <a:latin typeface="Verdana"/>
              </a:rPr>
              <a:t>Sixth Outline Level</a:t>
            </a:r>
            <a:endParaRPr b="0" lang="en-US" sz="2000" spc="-1" strike="noStrike">
              <a:solidFill>
                <a:srgbClr val="00163b"/>
              </a:solidFill>
              <a:latin typeface="Verdana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163b"/>
                </a:solidFill>
                <a:latin typeface="Verdana"/>
              </a:rPr>
              <a:t>Seventh Outline Level</a:t>
            </a:r>
            <a:endParaRPr b="0" lang="en-US" sz="20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6" descr=""/>
          <p:cNvPicPr/>
          <p:nvPr/>
        </p:nvPicPr>
        <p:blipFill>
          <a:blip r:embed="rId2"/>
          <a:stretch/>
        </p:blipFill>
        <p:spPr>
          <a:xfrm>
            <a:off x="7602480" y="6598080"/>
            <a:ext cx="2347560" cy="930240"/>
          </a:xfrm>
          <a:prstGeom prst="rect">
            <a:avLst/>
          </a:prstGeom>
          <a:ln>
            <a:noFill/>
          </a:ln>
        </p:spPr>
      </p:pic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96800" y="297000"/>
            <a:ext cx="8944920" cy="1243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96800" y="1743480"/>
            <a:ext cx="8944920" cy="4321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163b"/>
                </a:solidFill>
                <a:latin typeface="Verdana"/>
              </a:rPr>
              <a:t>Click to edit the outline text format</a:t>
            </a:r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163b"/>
                </a:solidFill>
                <a:latin typeface="Verdana"/>
              </a:rPr>
              <a:t>Second Outline Level</a:t>
            </a:r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163b"/>
                </a:solidFill>
                <a:latin typeface="Verdana"/>
              </a:rPr>
              <a:t>Third Outline Level</a:t>
            </a:r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163b"/>
                </a:solidFill>
                <a:latin typeface="Verdana"/>
              </a:rPr>
              <a:t>Fourth Outline Level</a:t>
            </a:r>
            <a:endParaRPr b="0" lang="en-US" sz="1800" spc="-1" strike="noStrike">
              <a:solidFill>
                <a:srgbClr val="00163b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163b"/>
                </a:solidFill>
                <a:latin typeface="Verdana"/>
              </a:rPr>
              <a:t>Fifth Outline Level</a:t>
            </a:r>
            <a:endParaRPr b="0" lang="en-US" sz="2000" spc="-1" strike="noStrike">
              <a:solidFill>
                <a:srgbClr val="00163b"/>
              </a:solidFill>
              <a:latin typeface="Verdana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163b"/>
                </a:solidFill>
                <a:latin typeface="Verdana"/>
              </a:rPr>
              <a:t>Sixth Outline Level</a:t>
            </a:r>
            <a:endParaRPr b="0" lang="en-US" sz="2000" spc="-1" strike="noStrike">
              <a:solidFill>
                <a:srgbClr val="00163b"/>
              </a:solidFill>
              <a:latin typeface="Verdana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163b"/>
                </a:solidFill>
                <a:latin typeface="Verdana"/>
              </a:rPr>
              <a:t>Seventh Outline Level</a:t>
            </a:r>
            <a:endParaRPr b="0" lang="en-US" sz="20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5.wmf"/><Relationship Id="rId2" Type="http://schemas.openxmlformats.org/officeDocument/2006/relationships/slideLayout" Target="../slideLayouts/slideLayout6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4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0" y="72000"/>
            <a:ext cx="9943560" cy="7451280"/>
          </a:xfrm>
          <a:prstGeom prst="rect">
            <a:avLst/>
          </a:prstGeom>
          <a:solidFill>
            <a:srgbClr val="00163b"/>
          </a:solidFill>
          <a:ln>
            <a:solidFill>
              <a:srgbClr val="4a7ebb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6" name="CustomShape 2"/>
          <p:cNvSpPr/>
          <p:nvPr/>
        </p:nvSpPr>
        <p:spPr>
          <a:xfrm>
            <a:off x="1118160" y="3342240"/>
            <a:ext cx="7294320" cy="12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360" rIns="99360" tIns="49680" bIns="49680" anchor="ctr"/>
          <a:p>
            <a:pPr>
              <a:lnSpc>
                <a:spcPct val="100000"/>
              </a:lnSpc>
            </a:pPr>
            <a:r>
              <a:rPr b="0" lang="da-DK" sz="3600" spc="-1" strike="noStrike">
                <a:solidFill>
                  <a:srgbClr val="fbb040"/>
                </a:solidFill>
                <a:latin typeface="Verdana"/>
              </a:rPr>
              <a:t>Organisation</a:t>
            </a:r>
            <a:endParaRPr b="0" lang="da-DK" sz="3600" spc="-1" strike="noStrike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1118160" y="4424040"/>
            <a:ext cx="7294320" cy="237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360" rIns="99360" tIns="49680" bIns="49680">
            <a:normAutofit/>
          </a:bodyPr>
          <a:p>
            <a:pPr>
              <a:lnSpc>
                <a:spcPct val="100000"/>
              </a:lnSpc>
              <a:spcBef>
                <a:spcPts val="281"/>
              </a:spcBef>
            </a:pPr>
            <a:endParaRPr b="0" lang="da-DK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da-DK" sz="1800" spc="-1" strike="noStrike">
              <a:latin typeface="Arial"/>
            </a:endParaRPr>
          </a:p>
        </p:txBody>
      </p:sp>
      <p:pic>
        <p:nvPicPr>
          <p:cNvPr id="248" name="Picture 5" descr=""/>
          <p:cNvPicPr/>
          <p:nvPr/>
        </p:nvPicPr>
        <p:blipFill>
          <a:blip r:embed="rId1"/>
          <a:stretch/>
        </p:blipFill>
        <p:spPr>
          <a:xfrm>
            <a:off x="7603920" y="10800"/>
            <a:ext cx="2339640" cy="927720"/>
          </a:xfrm>
          <a:prstGeom prst="rect">
            <a:avLst/>
          </a:prstGeom>
          <a:ln>
            <a:noFill/>
          </a:ln>
        </p:spPr>
      </p:pic>
      <p:pic>
        <p:nvPicPr>
          <p:cNvPr id="249" name="Picture 1" descr=""/>
          <p:cNvPicPr/>
          <p:nvPr/>
        </p:nvPicPr>
        <p:blipFill>
          <a:blip r:embed="rId2"/>
          <a:stretch/>
        </p:blipFill>
        <p:spPr>
          <a:xfrm>
            <a:off x="1215720" y="1279080"/>
            <a:ext cx="8308800" cy="2028960"/>
          </a:xfrm>
          <a:prstGeom prst="rect">
            <a:avLst/>
          </a:prstGeom>
          <a:ln>
            <a:noFill/>
          </a:ln>
        </p:spPr>
      </p:pic>
      <p:pic>
        <p:nvPicPr>
          <p:cNvPr id="250" name="Picture 2" descr=""/>
          <p:cNvPicPr/>
          <p:nvPr/>
        </p:nvPicPr>
        <p:blipFill>
          <a:blip r:embed="rId3"/>
          <a:stretch/>
        </p:blipFill>
        <p:spPr>
          <a:xfrm>
            <a:off x="1215720" y="1149840"/>
            <a:ext cx="7310880" cy="19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0" y="0"/>
            <a:ext cx="9943560" cy="7451280"/>
          </a:xfrm>
          <a:prstGeom prst="rect">
            <a:avLst/>
          </a:prstGeom>
          <a:solidFill>
            <a:srgbClr val="00163b"/>
          </a:solidFill>
          <a:ln>
            <a:solidFill>
              <a:srgbClr val="4a7ebb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8" name="CustomShape 2"/>
          <p:cNvSpPr/>
          <p:nvPr/>
        </p:nvSpPr>
        <p:spPr>
          <a:xfrm>
            <a:off x="1118160" y="4553640"/>
            <a:ext cx="7294320" cy="12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360" rIns="99360" tIns="49680" bIns="49680" anchor="ctr"/>
          <a:p>
            <a:pPr>
              <a:lnSpc>
                <a:spcPct val="100000"/>
              </a:lnSpc>
            </a:pPr>
            <a:r>
              <a:rPr b="0" lang="da-DK" sz="3600" spc="-1" strike="noStrike">
                <a:solidFill>
                  <a:srgbClr val="fbb040"/>
                </a:solidFill>
                <a:latin typeface="Verdana"/>
              </a:rPr>
              <a:t>Forandringsmodstand</a:t>
            </a:r>
            <a:endParaRPr b="0" lang="da-DK" sz="3600" spc="-1" strike="noStrike">
              <a:latin typeface="Arial"/>
            </a:endParaRPr>
          </a:p>
        </p:txBody>
      </p:sp>
      <p:pic>
        <p:nvPicPr>
          <p:cNvPr id="279" name="Picture 5" descr=""/>
          <p:cNvPicPr/>
          <p:nvPr/>
        </p:nvPicPr>
        <p:blipFill>
          <a:blip r:embed="rId1"/>
          <a:stretch/>
        </p:blipFill>
        <p:spPr>
          <a:xfrm>
            <a:off x="7603920" y="10800"/>
            <a:ext cx="2339640" cy="927720"/>
          </a:xfrm>
          <a:prstGeom prst="rect">
            <a:avLst/>
          </a:prstGeom>
          <a:ln>
            <a:noFill/>
          </a:ln>
        </p:spPr>
      </p:pic>
      <p:pic>
        <p:nvPicPr>
          <p:cNvPr id="280" name="Picture 6" descr=""/>
          <p:cNvPicPr/>
          <p:nvPr/>
        </p:nvPicPr>
        <p:blipFill>
          <a:blip r:embed="rId2"/>
          <a:stretch/>
        </p:blipFill>
        <p:spPr>
          <a:xfrm>
            <a:off x="1215720" y="1304280"/>
            <a:ext cx="7500600" cy="344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747000" y="1904400"/>
            <a:ext cx="8444880" cy="3311640"/>
          </a:xfrm>
          <a:prstGeom prst="rect">
            <a:avLst/>
          </a:prstGeom>
          <a:noFill/>
          <a:ln>
            <a:noFill/>
          </a:ln>
        </p:spPr>
        <p:txBody>
          <a:bodyPr lIns="99360" rIns="99360" tIns="49680" bIns="49680"/>
          <a:p>
            <a:pPr>
              <a:lnSpc>
                <a:spcPct val="100000"/>
              </a:lnSpc>
            </a:pPr>
            <a:r>
              <a:rPr b="0" lang="en-US" sz="4570" spc="-1" strike="noStrike">
                <a:solidFill>
                  <a:srgbClr val="fbb040"/>
                </a:solidFill>
                <a:latin typeface="Verdana"/>
                <a:ea typeface="Verdana"/>
              </a:rPr>
              <a:t>IT Systems can be a technical success but an organizational failure.</a:t>
            </a:r>
            <a:endParaRPr b="0" lang="en-US" sz="457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496800" y="798480"/>
            <a:ext cx="8944920" cy="7279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9360" rIns="99360" tIns="49680" bIns="49680"/>
          <a:p>
            <a:pPr>
              <a:lnSpc>
                <a:spcPct val="100000"/>
              </a:lnSpc>
            </a:pPr>
            <a:r>
              <a:rPr b="1" lang="en-US" sz="3700" spc="-1" strike="noStrike">
                <a:solidFill>
                  <a:srgbClr val="ffffff"/>
                </a:solidFill>
                <a:latin typeface="Verdana"/>
                <a:ea typeface="Verdana"/>
              </a:rPr>
              <a:t>False Beliefs…</a:t>
            </a:r>
            <a:endParaRPr b="0" lang="en-US" sz="3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TextShape 2"/>
          <p:cNvSpPr txBox="1"/>
          <p:nvPr/>
        </p:nvSpPr>
        <p:spPr>
          <a:xfrm>
            <a:off x="496800" y="1931760"/>
            <a:ext cx="8944920" cy="4922640"/>
          </a:xfrm>
          <a:prstGeom prst="rect">
            <a:avLst/>
          </a:prstGeom>
          <a:noFill/>
          <a:ln>
            <a:noFill/>
          </a:ln>
        </p:spPr>
        <p:txBody>
          <a:bodyPr lIns="99360" rIns="99360" tIns="49680" bIns="49680"/>
          <a:p>
            <a:pPr marL="372600" indent="-372240">
              <a:lnSpc>
                <a:spcPct val="100000"/>
              </a:lnSpc>
              <a:spcBef>
                <a:spcPts val="607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3040" spc="-1" strike="noStrike">
                <a:solidFill>
                  <a:srgbClr val="00163b"/>
                </a:solidFill>
                <a:latin typeface="Verdana"/>
                <a:ea typeface="Verdana"/>
              </a:rPr>
              <a:t>“</a:t>
            </a:r>
            <a:r>
              <a:rPr b="0" lang="en-US" sz="3040" spc="-1" strike="noStrike">
                <a:solidFill>
                  <a:srgbClr val="00163b"/>
                </a:solidFill>
                <a:latin typeface="Verdana"/>
                <a:ea typeface="Verdana"/>
              </a:rPr>
              <a:t>People want this change.”</a:t>
            </a:r>
            <a:endParaRPr b="0" lang="en-US" sz="304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100000"/>
              </a:lnSpc>
              <a:spcBef>
                <a:spcPts val="607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3040" spc="-1" strike="noStrike">
                <a:solidFill>
                  <a:srgbClr val="00163b"/>
                </a:solidFill>
                <a:latin typeface="Verdana"/>
                <a:ea typeface="Verdana"/>
              </a:rPr>
              <a:t>“</a:t>
            </a:r>
            <a:r>
              <a:rPr b="0" lang="en-US" sz="3040" spc="-1" strike="noStrike">
                <a:solidFill>
                  <a:srgbClr val="00163b"/>
                </a:solidFill>
                <a:latin typeface="Verdana"/>
                <a:ea typeface="Verdana"/>
              </a:rPr>
              <a:t>Monday morning we’ll turn on the new system and they’ll use it.”</a:t>
            </a:r>
            <a:endParaRPr b="0" lang="en-US" sz="304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100000"/>
              </a:lnSpc>
              <a:spcBef>
                <a:spcPts val="607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3040" spc="-1" strike="noStrike">
                <a:solidFill>
                  <a:srgbClr val="00163b"/>
                </a:solidFill>
                <a:latin typeface="Verdana"/>
                <a:ea typeface="Verdana"/>
              </a:rPr>
              <a:t>“</a:t>
            </a:r>
            <a:r>
              <a:rPr b="0" lang="en-US" sz="3040" spc="-1" strike="noStrike">
                <a:solidFill>
                  <a:srgbClr val="00163b"/>
                </a:solidFill>
                <a:latin typeface="Verdana"/>
                <a:ea typeface="Verdana"/>
              </a:rPr>
              <a:t>A good training program will answer all of their questions and then they’ll love it.”</a:t>
            </a:r>
            <a:endParaRPr b="0" lang="en-US" sz="304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100000"/>
              </a:lnSpc>
              <a:spcBef>
                <a:spcPts val="607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3040" spc="-1" strike="noStrike">
                <a:solidFill>
                  <a:srgbClr val="00163b"/>
                </a:solidFill>
                <a:latin typeface="Verdana"/>
                <a:ea typeface="Verdana"/>
              </a:rPr>
              <a:t>“</a:t>
            </a:r>
            <a:r>
              <a:rPr b="0" lang="en-US" sz="3040" spc="-1" strike="noStrike">
                <a:solidFill>
                  <a:srgbClr val="00163b"/>
                </a:solidFill>
                <a:latin typeface="Verdana"/>
                <a:ea typeface="Verdana"/>
              </a:rPr>
              <a:t>Our people have been through a lot of change - what’s one more change going to matter?”</a:t>
            </a:r>
            <a:endParaRPr b="0" lang="en-US" sz="304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100000"/>
              </a:lnSpc>
              <a:spcBef>
                <a:spcPts val="607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3040" spc="-1" strike="noStrike">
                <a:solidFill>
                  <a:srgbClr val="00163b"/>
                </a:solidFill>
                <a:latin typeface="Verdana"/>
                <a:ea typeface="Verdana"/>
              </a:rPr>
              <a:t>“</a:t>
            </a:r>
            <a:r>
              <a:rPr b="0" lang="en-US" sz="3040" spc="-1" strike="noStrike">
                <a:solidFill>
                  <a:srgbClr val="00163b"/>
                </a:solidFill>
                <a:latin typeface="Verdana"/>
                <a:ea typeface="Verdana"/>
              </a:rPr>
              <a:t>They have two choices: they can change or they can leave.”</a:t>
            </a:r>
            <a:endParaRPr b="0" lang="en-US" sz="3040" spc="-1" strike="noStrike">
              <a:solidFill>
                <a:srgbClr val="00163b"/>
              </a:solidFill>
              <a:latin typeface="Verdana"/>
            </a:endParaRPr>
          </a:p>
          <a:p>
            <a:pPr>
              <a:lnSpc>
                <a:spcPct val="100000"/>
              </a:lnSpc>
              <a:spcBef>
                <a:spcPts val="607"/>
              </a:spcBef>
            </a:pPr>
            <a:endParaRPr b="0" lang="en-US" sz="304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  <p:transition>
    <p:random/>
  </p:transition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nodeType="clickEffect" fill="hold">
                      <p:stCondLst>
                        <p:cond delay="indefinite"/>
                      </p:stCondLst>
                      <p:childTnLst>
                        <p:par>
                          <p:cTn id="4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" dur="500" fill="hold"/>
                                        <p:tgtEl>
                                          <p:spTgt spid="283">
                                            <p:txEl>
                                              <p:pRg st="0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283">
                                            <p:txEl>
                                              <p:pRg st="0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nodeType="clickEffect" fill="hold">
                      <p:stCondLst>
                        <p:cond delay="indefinite"/>
                      </p:stCondLst>
                      <p:childTnLst>
                        <p:par>
                          <p:cTn id="5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27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283">
                                            <p:txEl>
                                              <p:pRg st="27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283">
                                            <p:txEl>
                                              <p:pRg st="27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nodeType="clickEffect" fill="hold">
                      <p:stCondLst>
                        <p:cond delay="indefinite"/>
                      </p:stCondLst>
                      <p:childTnLst>
                        <p:par>
                          <p:cTn id="6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93" end="1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3" dur="500" fill="hold"/>
                                        <p:tgtEl>
                                          <p:spTgt spid="283">
                                            <p:txEl>
                                              <p:pRg st="93" end="18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" dur="500" fill="hold"/>
                                        <p:tgtEl>
                                          <p:spTgt spid="283">
                                            <p:txEl>
                                              <p:pRg st="93" end="18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nodeType="clickEffect" fill="hold">
                      <p:stCondLst>
                        <p:cond delay="indefinite"/>
                      </p:stCondLst>
                      <p:childTnLst>
                        <p:par>
                          <p:cTn id="6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80" end="2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" dur="500" fill="hold"/>
                                        <p:tgtEl>
                                          <p:spTgt spid="283">
                                            <p:txEl>
                                              <p:pRg st="180" end="26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" dur="500" fill="hold"/>
                                        <p:tgtEl>
                                          <p:spTgt spid="283">
                                            <p:txEl>
                                              <p:pRg st="180" end="26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nodeType="clickEffect" fill="hold">
                      <p:stCondLst>
                        <p:cond delay="indefinite"/>
                      </p:stCondLst>
                      <p:childTnLst>
                        <p:par>
                          <p:cTn id="7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269" end="3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" dur="500" fill="hold"/>
                                        <p:tgtEl>
                                          <p:spTgt spid="283">
                                            <p:txEl>
                                              <p:pRg st="269" end="3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" dur="500" fill="hold"/>
                                        <p:tgtEl>
                                          <p:spTgt spid="283">
                                            <p:txEl>
                                              <p:pRg st="269" end="3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496800" y="798480"/>
            <a:ext cx="8944920" cy="1241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9360" rIns="99360" tIns="49680" bIns="4968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Verdana"/>
                <a:ea typeface="Verdana"/>
              </a:rPr>
              <a:t>However, the results may be quite different…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TextShape 2"/>
          <p:cNvSpPr txBox="1"/>
          <p:nvPr/>
        </p:nvSpPr>
        <p:spPr>
          <a:xfrm>
            <a:off x="510840" y="2238840"/>
            <a:ext cx="9231480" cy="4303440"/>
          </a:xfrm>
          <a:prstGeom prst="rect">
            <a:avLst/>
          </a:prstGeom>
          <a:noFill/>
          <a:ln>
            <a:noFill/>
          </a:ln>
        </p:spPr>
        <p:txBody>
          <a:bodyPr lIns="99360" rIns="99360" tIns="49680" bIns="49680"/>
          <a:p>
            <a:pPr marL="372600" indent="-372240">
              <a:lnSpc>
                <a:spcPct val="90000"/>
              </a:lnSpc>
              <a:spcBef>
                <a:spcPts val="522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610" spc="-1" strike="noStrike">
                <a:solidFill>
                  <a:srgbClr val="00163b"/>
                </a:solidFill>
                <a:latin typeface="Verdana"/>
                <a:ea typeface="Verdana"/>
              </a:rPr>
              <a:t>The change may not occur.</a:t>
            </a:r>
            <a:endParaRPr b="0" lang="en-US" sz="261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90000"/>
              </a:lnSpc>
              <a:spcBef>
                <a:spcPts val="522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610" spc="-1" strike="noStrike">
                <a:solidFill>
                  <a:srgbClr val="00163b"/>
                </a:solidFill>
                <a:latin typeface="Verdana"/>
                <a:ea typeface="Verdana"/>
              </a:rPr>
              <a:t>People will comply for a time and then do things to get around the change.</a:t>
            </a:r>
            <a:endParaRPr b="0" lang="en-US" sz="261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90000"/>
              </a:lnSpc>
              <a:spcBef>
                <a:spcPts val="522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610" spc="-1" strike="noStrike">
                <a:solidFill>
                  <a:srgbClr val="00163b"/>
                </a:solidFill>
                <a:latin typeface="Verdana"/>
                <a:ea typeface="Verdana"/>
              </a:rPr>
              <a:t>Users will accept only a portion of the change.</a:t>
            </a:r>
            <a:endParaRPr b="0" lang="en-US" sz="261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90000"/>
              </a:lnSpc>
              <a:spcBef>
                <a:spcPts val="522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610" spc="-1" strike="noStrike">
                <a:solidFill>
                  <a:srgbClr val="00163b"/>
                </a:solidFill>
                <a:latin typeface="Verdana"/>
                <a:ea typeface="Verdana"/>
              </a:rPr>
              <a:t>The full benefits of the project are never realized or are realized only after a great deal of time and resources have been expended.</a:t>
            </a:r>
            <a:endParaRPr b="0" lang="en-US" sz="261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  <p:transition>
    <p:random/>
  </p:transition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nodeType="clickEffect" fill="hold">
                      <p:stCondLst>
                        <p:cond delay="indefinite"/>
                      </p:stCondLst>
                      <p:childTnLst>
                        <p:par>
                          <p:cTn id="8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0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83" dur="500"/>
                                        <p:tgtEl>
                                          <p:spTgt spid="285">
                                            <p:txEl>
                                              <p:pRg st="0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nodeType="clickEffect" fill="hold">
                      <p:stCondLst>
                        <p:cond delay="indefinite"/>
                      </p:stCondLst>
                      <p:childTnLst>
                        <p:par>
                          <p:cTn id="8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26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88" dur="500"/>
                                        <p:tgtEl>
                                          <p:spTgt spid="285">
                                            <p:txEl>
                                              <p:pRg st="26" end="10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nodeType="clickEffect" fill="hold">
                      <p:stCondLst>
                        <p:cond delay="indefinite"/>
                      </p:stCondLst>
                      <p:childTnLst>
                        <p:par>
                          <p:cTn id="9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101" end="1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93" dur="500"/>
                                        <p:tgtEl>
                                          <p:spTgt spid="285">
                                            <p:txEl>
                                              <p:pRg st="101" end="14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nodeType="clickEffect" fill="hold">
                      <p:stCondLst>
                        <p:cond delay="indefinite"/>
                      </p:stCondLst>
                      <p:childTnLst>
                        <p:par>
                          <p:cTn id="9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96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149" end="2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98" dur="500"/>
                                        <p:tgtEl>
                                          <p:spTgt spid="285">
                                            <p:txEl>
                                              <p:pRg st="149" end="28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498600" y="798480"/>
            <a:ext cx="8941680" cy="8139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9360" rIns="99360" tIns="49680" bIns="49680"/>
          <a:p>
            <a:pPr>
              <a:lnSpc>
                <a:spcPct val="100000"/>
              </a:lnSpc>
            </a:pPr>
            <a:r>
              <a:rPr b="1" lang="en-US" sz="3700" spc="-1" strike="noStrike">
                <a:solidFill>
                  <a:srgbClr val="ffffff"/>
                </a:solidFill>
                <a:latin typeface="Verdana"/>
                <a:ea typeface="Verdana"/>
              </a:rPr>
              <a:t>Signs of Resistance to Change</a:t>
            </a:r>
            <a:endParaRPr b="0" lang="en-US" sz="3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274320" y="1926720"/>
            <a:ext cx="4388040" cy="4922640"/>
          </a:xfrm>
          <a:prstGeom prst="rect">
            <a:avLst/>
          </a:prstGeom>
          <a:noFill/>
          <a:ln>
            <a:noFill/>
          </a:ln>
        </p:spPr>
        <p:txBody>
          <a:bodyPr lIns="99360" rIns="99360" tIns="49680" bIns="49680"/>
          <a:p>
            <a:pPr marL="372600" indent="-372240">
              <a:lnSpc>
                <a:spcPct val="80000"/>
              </a:lnSpc>
              <a:spcBef>
                <a:spcPts val="456"/>
              </a:spcBef>
            </a:pPr>
            <a:r>
              <a:rPr b="0" lang="en-US" sz="2280" spc="-1" strike="noStrike" u="sng">
                <a:solidFill>
                  <a:srgbClr val="00163b"/>
                </a:solidFill>
                <a:uFillTx/>
                <a:latin typeface="Verdana"/>
                <a:ea typeface="Verdana"/>
              </a:rPr>
              <a:t>Active signs of resistance</a:t>
            </a:r>
            <a:endParaRPr b="0" lang="en-US" sz="228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80000"/>
              </a:lnSpc>
              <a:spcBef>
                <a:spcPts val="456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280" spc="-1" strike="noStrike">
                <a:solidFill>
                  <a:srgbClr val="00163b"/>
                </a:solidFill>
                <a:latin typeface="Verdana"/>
                <a:ea typeface="Verdana"/>
              </a:rPr>
              <a:t>Being critical</a:t>
            </a:r>
            <a:endParaRPr b="0" lang="en-US" sz="228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80000"/>
              </a:lnSpc>
              <a:spcBef>
                <a:spcPts val="456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280" spc="-1" strike="noStrike">
                <a:solidFill>
                  <a:srgbClr val="00163b"/>
                </a:solidFill>
                <a:latin typeface="Verdana"/>
                <a:ea typeface="Verdana"/>
              </a:rPr>
              <a:t>Finding fault</a:t>
            </a:r>
            <a:endParaRPr b="0" lang="en-US" sz="228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80000"/>
              </a:lnSpc>
              <a:spcBef>
                <a:spcPts val="456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280" spc="-1" strike="noStrike">
                <a:solidFill>
                  <a:srgbClr val="00163b"/>
                </a:solidFill>
                <a:latin typeface="Verdana"/>
                <a:ea typeface="Verdana"/>
              </a:rPr>
              <a:t>Ridiculing</a:t>
            </a:r>
            <a:endParaRPr b="0" lang="en-US" sz="228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80000"/>
              </a:lnSpc>
              <a:spcBef>
                <a:spcPts val="456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280" spc="-1" strike="noStrike">
                <a:solidFill>
                  <a:srgbClr val="00163b"/>
                </a:solidFill>
                <a:latin typeface="Verdana"/>
                <a:ea typeface="Verdana"/>
              </a:rPr>
              <a:t>Appealing to fear</a:t>
            </a:r>
            <a:endParaRPr b="0" lang="en-US" sz="228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80000"/>
              </a:lnSpc>
              <a:spcBef>
                <a:spcPts val="456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280" spc="-1" strike="noStrike">
                <a:solidFill>
                  <a:srgbClr val="00163b"/>
                </a:solidFill>
                <a:latin typeface="Verdana"/>
                <a:ea typeface="Verdana"/>
              </a:rPr>
              <a:t>Using facts selectively</a:t>
            </a:r>
            <a:endParaRPr b="0" lang="en-US" sz="228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80000"/>
              </a:lnSpc>
              <a:spcBef>
                <a:spcPts val="456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280" spc="-1" strike="noStrike">
                <a:solidFill>
                  <a:srgbClr val="00163b"/>
                </a:solidFill>
                <a:latin typeface="Verdana"/>
                <a:ea typeface="Verdana"/>
              </a:rPr>
              <a:t>Blaming or accusing</a:t>
            </a:r>
            <a:endParaRPr b="0" lang="en-US" sz="228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80000"/>
              </a:lnSpc>
              <a:spcBef>
                <a:spcPts val="456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280" spc="-1" strike="noStrike">
                <a:solidFill>
                  <a:srgbClr val="00163b"/>
                </a:solidFill>
                <a:latin typeface="Verdana"/>
                <a:ea typeface="Verdana"/>
              </a:rPr>
              <a:t>Sabotaging</a:t>
            </a:r>
            <a:endParaRPr b="0" lang="en-US" sz="228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80000"/>
              </a:lnSpc>
              <a:spcBef>
                <a:spcPts val="456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280" spc="-1" strike="noStrike">
                <a:solidFill>
                  <a:srgbClr val="00163b"/>
                </a:solidFill>
                <a:latin typeface="Verdana"/>
                <a:ea typeface="Verdana"/>
              </a:rPr>
              <a:t>Threatening</a:t>
            </a:r>
            <a:endParaRPr b="0" lang="en-US" sz="228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80000"/>
              </a:lnSpc>
              <a:spcBef>
                <a:spcPts val="456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280" spc="-1" strike="noStrike">
                <a:solidFill>
                  <a:srgbClr val="00163b"/>
                </a:solidFill>
                <a:latin typeface="Verdana"/>
                <a:ea typeface="Verdana"/>
              </a:rPr>
              <a:t>Manipulating</a:t>
            </a:r>
            <a:endParaRPr b="0" lang="en-US" sz="228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80000"/>
              </a:lnSpc>
              <a:spcBef>
                <a:spcPts val="456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280" spc="-1" strike="noStrike">
                <a:solidFill>
                  <a:srgbClr val="00163b"/>
                </a:solidFill>
                <a:latin typeface="Verdana"/>
                <a:ea typeface="Verdana"/>
              </a:rPr>
              <a:t>Undermining.</a:t>
            </a:r>
            <a:endParaRPr b="0" lang="en-US" sz="228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80000"/>
              </a:lnSpc>
              <a:spcBef>
                <a:spcPts val="456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280" spc="-1" strike="noStrike">
                <a:solidFill>
                  <a:srgbClr val="00163b"/>
                </a:solidFill>
                <a:latin typeface="Verdana"/>
                <a:ea typeface="Verdana"/>
              </a:rPr>
              <a:t>Starting rumors</a:t>
            </a:r>
            <a:endParaRPr b="0" lang="en-US" sz="228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80000"/>
              </a:lnSpc>
              <a:spcBef>
                <a:spcPts val="456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280" spc="-1" strike="noStrike">
                <a:solidFill>
                  <a:srgbClr val="00163b"/>
                </a:solidFill>
                <a:latin typeface="Verdana"/>
                <a:ea typeface="Verdana"/>
              </a:rPr>
              <a:t>Arguing</a:t>
            </a:r>
            <a:endParaRPr b="0" lang="en-US" sz="228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288" name="TextShape 3"/>
          <p:cNvSpPr txBox="1"/>
          <p:nvPr/>
        </p:nvSpPr>
        <p:spPr>
          <a:xfrm>
            <a:off x="4657320" y="1926720"/>
            <a:ext cx="4770720" cy="4066920"/>
          </a:xfrm>
          <a:prstGeom prst="rect">
            <a:avLst/>
          </a:prstGeom>
          <a:noFill/>
          <a:ln>
            <a:noFill/>
          </a:ln>
        </p:spPr>
        <p:txBody>
          <a:bodyPr lIns="99360" rIns="99360" tIns="49680" bIns="49680"/>
          <a:p>
            <a:pPr marL="372600" indent="-372240">
              <a:lnSpc>
                <a:spcPct val="80000"/>
              </a:lnSpc>
              <a:spcBef>
                <a:spcPts val="456"/>
              </a:spcBef>
            </a:pPr>
            <a:r>
              <a:rPr b="0" lang="en-US" sz="2280" spc="-1" strike="noStrike" u="sng">
                <a:solidFill>
                  <a:srgbClr val="00163b"/>
                </a:solidFill>
                <a:uFillTx/>
                <a:latin typeface="Verdana"/>
                <a:ea typeface="Verdana"/>
              </a:rPr>
              <a:t>Passive signs of resistance</a:t>
            </a:r>
            <a:endParaRPr b="0" lang="en-US" sz="228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80000"/>
              </a:lnSpc>
              <a:spcBef>
                <a:spcPts val="456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280" spc="-1" strike="noStrike">
                <a:solidFill>
                  <a:srgbClr val="00163b"/>
                </a:solidFill>
                <a:latin typeface="Verdana"/>
                <a:ea typeface="Verdana"/>
              </a:rPr>
              <a:t>Agreeing verbally but not following through (“malicious compliance”)</a:t>
            </a:r>
            <a:endParaRPr b="0" lang="en-US" sz="228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80000"/>
              </a:lnSpc>
              <a:spcBef>
                <a:spcPts val="456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280" spc="-1" strike="noStrike">
                <a:solidFill>
                  <a:srgbClr val="00163b"/>
                </a:solidFill>
                <a:latin typeface="Verdana"/>
                <a:ea typeface="Verdana"/>
              </a:rPr>
              <a:t>Failing to implement change</a:t>
            </a:r>
            <a:endParaRPr b="0" lang="en-US" sz="228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80000"/>
              </a:lnSpc>
              <a:spcBef>
                <a:spcPts val="456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280" spc="-1" strike="noStrike">
                <a:solidFill>
                  <a:srgbClr val="00163b"/>
                </a:solidFill>
                <a:latin typeface="Verdana"/>
                <a:ea typeface="Verdana"/>
              </a:rPr>
              <a:t>Feigning ignorance</a:t>
            </a:r>
            <a:endParaRPr b="0" lang="en-US" sz="228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80000"/>
              </a:lnSpc>
              <a:spcBef>
                <a:spcPts val="456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280" spc="-1" strike="noStrike">
                <a:solidFill>
                  <a:srgbClr val="00163b"/>
                </a:solidFill>
                <a:latin typeface="Verdana"/>
                <a:ea typeface="Verdana"/>
              </a:rPr>
              <a:t>Withholding information, suggestions, help, or support</a:t>
            </a:r>
            <a:endParaRPr b="0" lang="en-US" sz="228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80000"/>
              </a:lnSpc>
              <a:spcBef>
                <a:spcPts val="456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280" spc="-1" strike="noStrike">
                <a:solidFill>
                  <a:srgbClr val="00163b"/>
                </a:solidFill>
                <a:latin typeface="Verdana"/>
                <a:ea typeface="Verdana"/>
              </a:rPr>
              <a:t>Standing by and allowing change to fail</a:t>
            </a:r>
            <a:endParaRPr b="0" lang="en-US" sz="228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196920" y="909000"/>
            <a:ext cx="7901640" cy="782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9360" rIns="99360" tIns="49680" bIns="49680"/>
          <a:p>
            <a:pPr>
              <a:lnSpc>
                <a:spcPct val="100000"/>
              </a:lnSpc>
            </a:pPr>
            <a:r>
              <a:rPr b="1" lang="en-US" sz="3480" spc="-1" strike="noStrike">
                <a:solidFill>
                  <a:srgbClr val="ffffff"/>
                </a:solidFill>
                <a:latin typeface="Verdana"/>
                <a:ea typeface="Verdana"/>
              </a:rPr>
              <a:t>Why Do People Resist Change?</a:t>
            </a:r>
            <a:endParaRPr b="0" lang="en-US" sz="348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TextShape 2"/>
          <p:cNvSpPr txBox="1"/>
          <p:nvPr/>
        </p:nvSpPr>
        <p:spPr>
          <a:xfrm>
            <a:off x="496800" y="1931760"/>
            <a:ext cx="8944920" cy="4922640"/>
          </a:xfrm>
          <a:prstGeom prst="rect">
            <a:avLst/>
          </a:prstGeom>
          <a:noFill/>
          <a:ln>
            <a:noFill/>
          </a:ln>
        </p:spPr>
        <p:txBody>
          <a:bodyPr lIns="99360" rIns="99360" tIns="49680" bIns="49680"/>
          <a:p>
            <a:pPr marL="414000" indent="-413640">
              <a:lnSpc>
                <a:spcPct val="90000"/>
              </a:lnSpc>
              <a:spcBef>
                <a:spcPts val="607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3040" spc="-1" strike="noStrike">
                <a:solidFill>
                  <a:srgbClr val="00163b"/>
                </a:solidFill>
                <a:latin typeface="Verdana"/>
                <a:ea typeface="Verdana"/>
              </a:rPr>
              <a:t>Dislike of change</a:t>
            </a:r>
            <a:endParaRPr b="0" lang="en-US" sz="3040" spc="-1" strike="noStrike">
              <a:solidFill>
                <a:srgbClr val="00163b"/>
              </a:solidFill>
              <a:latin typeface="Verdana"/>
            </a:endParaRPr>
          </a:p>
          <a:p>
            <a:pPr lvl="1" marL="869400" indent="-372240">
              <a:lnSpc>
                <a:spcPct val="90000"/>
              </a:lnSpc>
              <a:spcBef>
                <a:spcPts val="499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500" spc="-1" strike="noStrike">
                <a:solidFill>
                  <a:srgbClr val="00163b"/>
                </a:solidFill>
                <a:latin typeface="Verdana"/>
                <a:ea typeface="Verdana"/>
              </a:rPr>
              <a:t>People don’t resist change, they resist pain!</a:t>
            </a:r>
            <a:endParaRPr b="0" lang="en-US" sz="2500" spc="-1" strike="noStrike">
              <a:solidFill>
                <a:srgbClr val="00163b"/>
              </a:solidFill>
              <a:latin typeface="Verdana"/>
            </a:endParaRPr>
          </a:p>
          <a:p>
            <a:pPr lvl="1" marL="869400" indent="-372240">
              <a:lnSpc>
                <a:spcPct val="90000"/>
              </a:lnSpc>
              <a:spcBef>
                <a:spcPts val="499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500" spc="-1" strike="noStrike">
                <a:solidFill>
                  <a:srgbClr val="00163b"/>
                </a:solidFill>
                <a:latin typeface="Verdana"/>
                <a:ea typeface="Verdana"/>
              </a:rPr>
              <a:t>Boredom can be pain, too.</a:t>
            </a:r>
            <a:endParaRPr b="0" lang="en-US" sz="2500" spc="-1" strike="noStrike">
              <a:solidFill>
                <a:srgbClr val="00163b"/>
              </a:solidFill>
              <a:latin typeface="Verdana"/>
            </a:endParaRPr>
          </a:p>
          <a:p>
            <a:pPr marL="414000" indent="-413640">
              <a:lnSpc>
                <a:spcPct val="90000"/>
              </a:lnSpc>
              <a:spcBef>
                <a:spcPts val="607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3040" spc="-1" strike="noStrike">
                <a:solidFill>
                  <a:srgbClr val="00163b"/>
                </a:solidFill>
                <a:latin typeface="Verdana"/>
                <a:ea typeface="Verdana"/>
              </a:rPr>
              <a:t>Discomfort with uncertainty</a:t>
            </a:r>
            <a:endParaRPr b="0" lang="en-US" sz="3040" spc="-1" strike="noStrike">
              <a:solidFill>
                <a:srgbClr val="00163b"/>
              </a:solidFill>
              <a:latin typeface="Verdana"/>
            </a:endParaRPr>
          </a:p>
          <a:p>
            <a:pPr lvl="1" marL="869400" indent="-372240">
              <a:lnSpc>
                <a:spcPct val="90000"/>
              </a:lnSpc>
              <a:spcBef>
                <a:spcPts val="499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500" spc="-1" strike="noStrike">
                <a:solidFill>
                  <a:srgbClr val="00163b"/>
                </a:solidFill>
                <a:latin typeface="Verdana"/>
                <a:ea typeface="Verdana"/>
              </a:rPr>
              <a:t>Low tolerance for ambiguity</a:t>
            </a:r>
            <a:endParaRPr b="0" lang="en-US" sz="2500" spc="-1" strike="noStrike">
              <a:solidFill>
                <a:srgbClr val="00163b"/>
              </a:solidFill>
              <a:latin typeface="Verdana"/>
            </a:endParaRPr>
          </a:p>
          <a:p>
            <a:pPr marL="414000" indent="-413640">
              <a:lnSpc>
                <a:spcPct val="90000"/>
              </a:lnSpc>
              <a:spcBef>
                <a:spcPts val="607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3040" spc="-1" strike="noStrike">
                <a:solidFill>
                  <a:srgbClr val="00163b"/>
                </a:solidFill>
                <a:latin typeface="Verdana"/>
                <a:ea typeface="Verdana"/>
              </a:rPr>
              <a:t>Perceived negative effects of interests</a:t>
            </a:r>
            <a:endParaRPr b="0" lang="en-US" sz="3040" spc="-1" strike="noStrike">
              <a:solidFill>
                <a:srgbClr val="00163b"/>
              </a:solidFill>
              <a:latin typeface="Verdana"/>
            </a:endParaRPr>
          </a:p>
          <a:p>
            <a:pPr lvl="1" marL="869400" indent="-372240">
              <a:lnSpc>
                <a:spcPct val="90000"/>
              </a:lnSpc>
              <a:spcBef>
                <a:spcPts val="499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500" spc="-1" strike="noStrike">
                <a:solidFill>
                  <a:srgbClr val="00163b"/>
                </a:solidFill>
                <a:latin typeface="Verdana"/>
                <a:ea typeface="Verdana"/>
              </a:rPr>
              <a:t>Authority, status, rewards, salary</a:t>
            </a:r>
            <a:endParaRPr b="0" lang="en-US" sz="2500" spc="-1" strike="noStrike">
              <a:solidFill>
                <a:srgbClr val="00163b"/>
              </a:solidFill>
              <a:latin typeface="Verdana"/>
            </a:endParaRPr>
          </a:p>
          <a:p>
            <a:pPr marL="414000" indent="-413640">
              <a:lnSpc>
                <a:spcPct val="90000"/>
              </a:lnSpc>
              <a:spcBef>
                <a:spcPts val="607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3040" spc="-1" strike="noStrike">
                <a:solidFill>
                  <a:srgbClr val="00163b"/>
                </a:solidFill>
                <a:latin typeface="Verdana"/>
                <a:ea typeface="Verdana"/>
              </a:rPr>
              <a:t>Attachment to the established culture/ways of doing things</a:t>
            </a:r>
            <a:endParaRPr b="0" lang="en-US" sz="3040" spc="-1" strike="noStrike">
              <a:solidFill>
                <a:srgbClr val="00163b"/>
              </a:solidFill>
              <a:latin typeface="Verdana"/>
            </a:endParaRPr>
          </a:p>
          <a:p>
            <a:pPr marL="414000" indent="-413640">
              <a:lnSpc>
                <a:spcPct val="90000"/>
              </a:lnSpc>
              <a:spcBef>
                <a:spcPts val="607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3040" spc="-1" strike="noStrike">
                <a:solidFill>
                  <a:srgbClr val="00163b"/>
                </a:solidFill>
                <a:latin typeface="Verdana"/>
                <a:ea typeface="Verdana"/>
              </a:rPr>
              <a:t>Perceived breach of psychological contract</a:t>
            </a:r>
            <a:endParaRPr b="0" lang="en-US" sz="304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498600" y="752040"/>
            <a:ext cx="8941680" cy="782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9360" rIns="99360" tIns="49680" bIns="49680"/>
          <a:p>
            <a:pPr>
              <a:lnSpc>
                <a:spcPct val="100000"/>
              </a:lnSpc>
            </a:pPr>
            <a:r>
              <a:rPr b="1" lang="en-US" sz="3700" spc="-1" strike="noStrike">
                <a:solidFill>
                  <a:srgbClr val="ffffff"/>
                </a:solidFill>
                <a:latin typeface="Verdana"/>
                <a:ea typeface="Verdana"/>
              </a:rPr>
              <a:t>Why Do People Resist Change?</a:t>
            </a:r>
            <a:endParaRPr b="0" lang="en-US" sz="3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2" name="TextShape 2"/>
          <p:cNvSpPr txBox="1"/>
          <p:nvPr/>
        </p:nvSpPr>
        <p:spPr>
          <a:xfrm>
            <a:off x="510840" y="1692000"/>
            <a:ext cx="8941680" cy="4922640"/>
          </a:xfrm>
          <a:prstGeom prst="rect">
            <a:avLst/>
          </a:prstGeom>
          <a:noFill/>
          <a:ln>
            <a:noFill/>
          </a:ln>
        </p:spPr>
        <p:txBody>
          <a:bodyPr lIns="99360" rIns="99360" tIns="49680" bIns="49680"/>
          <a:p>
            <a:pPr marL="414000" indent="-413640">
              <a:lnSpc>
                <a:spcPct val="90000"/>
              </a:lnSpc>
              <a:spcBef>
                <a:spcPts val="522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610" spc="-1" strike="noStrike">
                <a:solidFill>
                  <a:srgbClr val="00163b"/>
                </a:solidFill>
                <a:latin typeface="Verdana"/>
                <a:ea typeface="Verdana"/>
              </a:rPr>
              <a:t>Lack of conviction that change is needed</a:t>
            </a:r>
            <a:endParaRPr b="0" lang="en-US" sz="2610" spc="-1" strike="noStrike">
              <a:solidFill>
                <a:srgbClr val="00163b"/>
              </a:solidFill>
              <a:latin typeface="Verdana"/>
            </a:endParaRPr>
          </a:p>
          <a:p>
            <a:pPr marL="414000" indent="-413640">
              <a:lnSpc>
                <a:spcPct val="90000"/>
              </a:lnSpc>
              <a:spcBef>
                <a:spcPts val="522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610" spc="-1" strike="noStrike">
                <a:solidFill>
                  <a:srgbClr val="00163b"/>
                </a:solidFill>
                <a:latin typeface="Verdana"/>
                <a:ea typeface="Verdana"/>
              </a:rPr>
              <a:t>Lack of clarity as to what is needed</a:t>
            </a:r>
            <a:endParaRPr b="0" lang="en-US" sz="2610" spc="-1" strike="noStrike">
              <a:solidFill>
                <a:srgbClr val="00163b"/>
              </a:solidFill>
              <a:latin typeface="Verdana"/>
            </a:endParaRPr>
          </a:p>
          <a:p>
            <a:pPr marL="414000" indent="-413640">
              <a:lnSpc>
                <a:spcPct val="90000"/>
              </a:lnSpc>
              <a:spcBef>
                <a:spcPts val="522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610" spc="-1" strike="noStrike">
                <a:solidFill>
                  <a:srgbClr val="00163b"/>
                </a:solidFill>
                <a:latin typeface="Verdana"/>
                <a:ea typeface="Verdana"/>
              </a:rPr>
              <a:t>Belief that the specific change being proposed is inappropriate</a:t>
            </a:r>
            <a:endParaRPr b="0" lang="en-US" sz="2610" spc="-1" strike="noStrike">
              <a:solidFill>
                <a:srgbClr val="00163b"/>
              </a:solidFill>
              <a:latin typeface="Verdana"/>
            </a:endParaRPr>
          </a:p>
          <a:p>
            <a:pPr marL="414000" indent="-413640">
              <a:lnSpc>
                <a:spcPct val="90000"/>
              </a:lnSpc>
              <a:spcBef>
                <a:spcPts val="522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610" spc="-1" strike="noStrike">
                <a:solidFill>
                  <a:srgbClr val="00163b"/>
                </a:solidFill>
                <a:latin typeface="Verdana"/>
                <a:ea typeface="Verdana"/>
              </a:rPr>
              <a:t>Belief that the timing is wrong</a:t>
            </a:r>
            <a:endParaRPr b="0" lang="en-US" sz="2610" spc="-1" strike="noStrike">
              <a:solidFill>
                <a:srgbClr val="00163b"/>
              </a:solidFill>
              <a:latin typeface="Verdana"/>
            </a:endParaRPr>
          </a:p>
          <a:p>
            <a:pPr marL="414000" indent="-413640">
              <a:lnSpc>
                <a:spcPct val="90000"/>
              </a:lnSpc>
              <a:spcBef>
                <a:spcPts val="522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610" spc="-1" strike="noStrike">
                <a:solidFill>
                  <a:srgbClr val="00163b"/>
                </a:solidFill>
                <a:latin typeface="Verdana"/>
                <a:ea typeface="Verdana"/>
              </a:rPr>
              <a:t>Excessive change</a:t>
            </a:r>
            <a:endParaRPr b="0" lang="en-US" sz="2610" spc="-1" strike="noStrike">
              <a:solidFill>
                <a:srgbClr val="00163b"/>
              </a:solidFill>
              <a:latin typeface="Verdana"/>
            </a:endParaRPr>
          </a:p>
          <a:p>
            <a:pPr marL="414000" indent="-413640">
              <a:lnSpc>
                <a:spcPct val="90000"/>
              </a:lnSpc>
              <a:spcBef>
                <a:spcPts val="522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610" spc="-1" strike="noStrike">
                <a:solidFill>
                  <a:srgbClr val="00163b"/>
                </a:solidFill>
                <a:latin typeface="Verdana"/>
                <a:ea typeface="Verdana"/>
              </a:rPr>
              <a:t>Cumulative effects of other changes in one’s life </a:t>
            </a:r>
            <a:endParaRPr b="0" lang="en-US" sz="2610" spc="-1" strike="noStrike">
              <a:solidFill>
                <a:srgbClr val="00163b"/>
              </a:solidFill>
              <a:latin typeface="Verdana"/>
            </a:endParaRPr>
          </a:p>
          <a:p>
            <a:pPr marL="414000" indent="-413640">
              <a:lnSpc>
                <a:spcPct val="90000"/>
              </a:lnSpc>
              <a:spcBef>
                <a:spcPts val="522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610" spc="-1" strike="noStrike">
                <a:solidFill>
                  <a:srgbClr val="00163b"/>
                </a:solidFill>
                <a:latin typeface="Verdana"/>
                <a:ea typeface="Verdana"/>
              </a:rPr>
              <a:t>Reaction to the experience of previous changes</a:t>
            </a:r>
            <a:endParaRPr b="0" lang="en-US" sz="2610" spc="-1" strike="noStrike">
              <a:solidFill>
                <a:srgbClr val="00163b"/>
              </a:solidFill>
              <a:latin typeface="Verdana"/>
            </a:endParaRPr>
          </a:p>
          <a:p>
            <a:pPr marL="414000" indent="-413640">
              <a:lnSpc>
                <a:spcPct val="90000"/>
              </a:lnSpc>
              <a:spcBef>
                <a:spcPts val="522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610" spc="-1" strike="noStrike">
                <a:solidFill>
                  <a:srgbClr val="00163b"/>
                </a:solidFill>
                <a:latin typeface="Verdana"/>
                <a:ea typeface="Verdana"/>
              </a:rPr>
              <a:t>Disagreement with the way the change is being managed</a:t>
            </a:r>
            <a:endParaRPr b="0" lang="en-US" sz="261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274320" y="674280"/>
            <a:ext cx="9165960" cy="860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9360" rIns="99360" tIns="49680" bIns="4968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Verdana"/>
                <a:ea typeface="Verdana"/>
              </a:rPr>
              <a:t>Why do people support change?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4" name="TextShape 2"/>
          <p:cNvSpPr txBox="1"/>
          <p:nvPr/>
        </p:nvSpPr>
        <p:spPr>
          <a:xfrm>
            <a:off x="496800" y="1931760"/>
            <a:ext cx="8944920" cy="4922640"/>
          </a:xfrm>
          <a:prstGeom prst="rect">
            <a:avLst/>
          </a:prstGeom>
          <a:noFill/>
          <a:ln>
            <a:noFill/>
          </a:ln>
        </p:spPr>
        <p:txBody>
          <a:bodyPr lIns="99360" rIns="99360" tIns="49680" bIns="49680"/>
          <a:p>
            <a:pPr marL="372600" indent="-372240">
              <a:lnSpc>
                <a:spcPct val="90000"/>
              </a:lnSpc>
              <a:spcBef>
                <a:spcPts val="522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610" spc="-1" strike="noStrike">
                <a:solidFill>
                  <a:srgbClr val="00163b"/>
                </a:solidFill>
                <a:latin typeface="Verdana"/>
                <a:ea typeface="Verdana"/>
              </a:rPr>
              <a:t>Security</a:t>
            </a:r>
            <a:endParaRPr b="0" lang="en-US" sz="261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90000"/>
              </a:lnSpc>
              <a:spcBef>
                <a:spcPts val="522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610" spc="-1" strike="noStrike">
                <a:solidFill>
                  <a:srgbClr val="00163b"/>
                </a:solidFill>
                <a:latin typeface="Verdana"/>
                <a:ea typeface="Verdana"/>
              </a:rPr>
              <a:t>Money</a:t>
            </a:r>
            <a:endParaRPr b="0" lang="en-US" sz="261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90000"/>
              </a:lnSpc>
              <a:spcBef>
                <a:spcPts val="522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610" spc="-1" strike="noStrike">
                <a:solidFill>
                  <a:srgbClr val="00163b"/>
                </a:solidFill>
                <a:latin typeface="Verdana"/>
                <a:ea typeface="Verdana"/>
              </a:rPr>
              <a:t>Authority</a:t>
            </a:r>
            <a:endParaRPr b="0" lang="en-US" sz="261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90000"/>
              </a:lnSpc>
              <a:spcBef>
                <a:spcPts val="522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610" spc="-1" strike="noStrike">
                <a:solidFill>
                  <a:srgbClr val="00163b"/>
                </a:solidFill>
                <a:latin typeface="Verdana"/>
                <a:ea typeface="Verdana"/>
              </a:rPr>
              <a:t>Status/prestige</a:t>
            </a:r>
            <a:endParaRPr b="0" lang="en-US" sz="261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90000"/>
              </a:lnSpc>
              <a:spcBef>
                <a:spcPts val="522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610" spc="-1" strike="noStrike">
                <a:solidFill>
                  <a:srgbClr val="00163b"/>
                </a:solidFill>
                <a:latin typeface="Verdana"/>
                <a:ea typeface="Verdana"/>
              </a:rPr>
              <a:t>Responsibility</a:t>
            </a:r>
            <a:endParaRPr b="0" lang="en-US" sz="261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90000"/>
              </a:lnSpc>
              <a:spcBef>
                <a:spcPts val="522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610" spc="-1" strike="noStrike">
                <a:solidFill>
                  <a:srgbClr val="00163b"/>
                </a:solidFill>
                <a:latin typeface="Verdana"/>
                <a:ea typeface="Verdana"/>
              </a:rPr>
              <a:t>Better working conditions</a:t>
            </a:r>
            <a:endParaRPr b="0" lang="en-US" sz="261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90000"/>
              </a:lnSpc>
              <a:spcBef>
                <a:spcPts val="522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610" spc="-1" strike="noStrike">
                <a:solidFill>
                  <a:srgbClr val="00163b"/>
                </a:solidFill>
                <a:latin typeface="Verdana"/>
                <a:ea typeface="Verdana"/>
              </a:rPr>
              <a:t>Self-satisfaction</a:t>
            </a:r>
            <a:endParaRPr b="0" lang="en-US" sz="261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90000"/>
              </a:lnSpc>
              <a:spcBef>
                <a:spcPts val="522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610" spc="-1" strike="noStrike">
                <a:solidFill>
                  <a:srgbClr val="00163b"/>
                </a:solidFill>
                <a:latin typeface="Verdana"/>
                <a:ea typeface="Verdana"/>
              </a:rPr>
              <a:t>Less time and effort</a:t>
            </a:r>
            <a:endParaRPr b="0" lang="en-US" sz="261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496800" y="798480"/>
            <a:ext cx="8944920" cy="1241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9360" rIns="99360" tIns="49680" bIns="49680"/>
          <a:p>
            <a:pPr>
              <a:lnSpc>
                <a:spcPct val="100000"/>
              </a:lnSpc>
            </a:pPr>
            <a:r>
              <a:rPr b="1" lang="en-US" sz="3700" spc="-1" strike="noStrike">
                <a:solidFill>
                  <a:srgbClr val="ffffff"/>
                </a:solidFill>
                <a:latin typeface="Verdana"/>
                <a:ea typeface="Verdana"/>
              </a:rPr>
              <a:t>Managing Resistance – The Situational Approach</a:t>
            </a:r>
            <a:endParaRPr b="0" lang="en-US" sz="3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6" name="TextShape 2"/>
          <p:cNvSpPr txBox="1"/>
          <p:nvPr/>
        </p:nvSpPr>
        <p:spPr>
          <a:xfrm>
            <a:off x="510840" y="2473560"/>
            <a:ext cx="8941680" cy="3989520"/>
          </a:xfrm>
          <a:prstGeom prst="rect">
            <a:avLst/>
          </a:prstGeom>
          <a:noFill/>
          <a:ln>
            <a:noFill/>
          </a:ln>
        </p:spPr>
        <p:txBody>
          <a:bodyPr lIns="99360" rIns="99360" tIns="49680" bIns="49680"/>
          <a:p>
            <a:pPr marL="372600" indent="-372240">
              <a:lnSpc>
                <a:spcPct val="100000"/>
              </a:lnSpc>
              <a:spcBef>
                <a:spcPts val="737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3700" spc="-1" strike="noStrike">
                <a:solidFill>
                  <a:srgbClr val="00163b"/>
                </a:solidFill>
                <a:latin typeface="Verdana"/>
                <a:ea typeface="Verdana"/>
              </a:rPr>
              <a:t>The classic steps:</a:t>
            </a:r>
            <a:endParaRPr b="0" lang="en-US" sz="3700" spc="-1" strike="noStrike">
              <a:solidFill>
                <a:srgbClr val="00163b"/>
              </a:solidFill>
              <a:latin typeface="Verdana"/>
            </a:endParaRPr>
          </a:p>
          <a:p>
            <a:pPr lvl="1" marL="807480" indent="-310320">
              <a:lnSpc>
                <a:spcPct val="100000"/>
              </a:lnSpc>
              <a:spcBef>
                <a:spcPts val="607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3040" spc="-1" strike="noStrike">
                <a:solidFill>
                  <a:srgbClr val="00163b"/>
                </a:solidFill>
                <a:latin typeface="Verdana"/>
                <a:ea typeface="Verdana"/>
              </a:rPr>
              <a:t>Education and communication</a:t>
            </a:r>
            <a:endParaRPr b="0" lang="en-US" sz="3040" spc="-1" strike="noStrike">
              <a:solidFill>
                <a:srgbClr val="00163b"/>
              </a:solidFill>
              <a:latin typeface="Verdana"/>
            </a:endParaRPr>
          </a:p>
          <a:p>
            <a:pPr lvl="1" marL="807480" indent="-310320">
              <a:lnSpc>
                <a:spcPct val="100000"/>
              </a:lnSpc>
              <a:spcBef>
                <a:spcPts val="607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3040" spc="-1" strike="noStrike">
                <a:solidFill>
                  <a:srgbClr val="00163b"/>
                </a:solidFill>
                <a:latin typeface="Verdana"/>
                <a:ea typeface="Verdana"/>
              </a:rPr>
              <a:t>Participation and involvement</a:t>
            </a:r>
            <a:endParaRPr b="0" lang="en-US" sz="3040" spc="-1" strike="noStrike">
              <a:solidFill>
                <a:srgbClr val="00163b"/>
              </a:solidFill>
              <a:latin typeface="Verdana"/>
            </a:endParaRPr>
          </a:p>
          <a:p>
            <a:pPr lvl="1" marL="807480" indent="-310320">
              <a:lnSpc>
                <a:spcPct val="100000"/>
              </a:lnSpc>
              <a:spcBef>
                <a:spcPts val="607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3040" spc="-1" strike="noStrike">
                <a:solidFill>
                  <a:srgbClr val="00163b"/>
                </a:solidFill>
                <a:latin typeface="Verdana"/>
                <a:ea typeface="Verdana"/>
              </a:rPr>
              <a:t>Facilitation and support</a:t>
            </a:r>
            <a:endParaRPr b="0" lang="en-US" sz="3040" spc="-1" strike="noStrike">
              <a:solidFill>
                <a:srgbClr val="00163b"/>
              </a:solidFill>
              <a:latin typeface="Verdana"/>
            </a:endParaRPr>
          </a:p>
          <a:p>
            <a:pPr lvl="1" marL="807480" indent="-310320">
              <a:lnSpc>
                <a:spcPct val="100000"/>
              </a:lnSpc>
              <a:spcBef>
                <a:spcPts val="607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3040" spc="-1" strike="noStrike">
                <a:solidFill>
                  <a:srgbClr val="00163b"/>
                </a:solidFill>
                <a:latin typeface="Verdana"/>
                <a:ea typeface="Verdana"/>
              </a:rPr>
              <a:t>Negotiation and agreement</a:t>
            </a:r>
            <a:endParaRPr b="0" lang="en-US" sz="3040" spc="-1" strike="noStrike">
              <a:solidFill>
                <a:srgbClr val="00163b"/>
              </a:solidFill>
              <a:latin typeface="Verdana"/>
            </a:endParaRPr>
          </a:p>
          <a:p>
            <a:pPr lvl="1" marL="807480" indent="-310320">
              <a:lnSpc>
                <a:spcPct val="100000"/>
              </a:lnSpc>
              <a:spcBef>
                <a:spcPts val="607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3040" spc="-1" strike="noStrike">
                <a:solidFill>
                  <a:srgbClr val="00163b"/>
                </a:solidFill>
                <a:latin typeface="Verdana"/>
                <a:ea typeface="Verdana"/>
              </a:rPr>
              <a:t>Explicit and implicit coercion</a:t>
            </a:r>
            <a:endParaRPr b="0" lang="en-US" sz="304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100000"/>
              </a:lnSpc>
              <a:spcBef>
                <a:spcPts val="737"/>
              </a:spcBef>
            </a:pPr>
            <a:endParaRPr b="0" lang="en-US" sz="304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2892960" y="2699640"/>
            <a:ext cx="3891240" cy="347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6480" y="4320"/>
                </a:lnTo>
                <a:lnTo>
                  <a:pt x="8640" y="4320"/>
                </a:lnTo>
                <a:lnTo>
                  <a:pt x="8640" y="8640"/>
                </a:lnTo>
                <a:lnTo>
                  <a:pt x="4320" y="8640"/>
                </a:lnTo>
                <a:lnTo>
                  <a:pt x="4320" y="6480"/>
                </a:lnTo>
                <a:lnTo>
                  <a:pt x="0" y="10800"/>
                </a:lnTo>
                <a:lnTo>
                  <a:pt x="4320" y="15120"/>
                </a:lnTo>
                <a:lnTo>
                  <a:pt x="4320" y="12960"/>
                </a:lnTo>
                <a:lnTo>
                  <a:pt x="8640" y="12960"/>
                </a:lnTo>
                <a:lnTo>
                  <a:pt x="8640" y="17280"/>
                </a:lnTo>
                <a:lnTo>
                  <a:pt x="6480" y="17280"/>
                </a:lnTo>
                <a:lnTo>
                  <a:pt x="10800" y="21600"/>
                </a:lnTo>
                <a:lnTo>
                  <a:pt x="15120" y="17280"/>
                </a:lnTo>
                <a:lnTo>
                  <a:pt x="12960" y="17280"/>
                </a:lnTo>
                <a:lnTo>
                  <a:pt x="12960" y="12960"/>
                </a:lnTo>
                <a:lnTo>
                  <a:pt x="17280" y="12960"/>
                </a:lnTo>
                <a:lnTo>
                  <a:pt x="17280" y="15120"/>
                </a:lnTo>
                <a:lnTo>
                  <a:pt x="21600" y="10800"/>
                </a:lnTo>
                <a:lnTo>
                  <a:pt x="17280" y="6480"/>
                </a:lnTo>
                <a:lnTo>
                  <a:pt x="17280" y="8640"/>
                </a:lnTo>
                <a:lnTo>
                  <a:pt x="12960" y="8640"/>
                </a:lnTo>
                <a:lnTo>
                  <a:pt x="12960" y="4320"/>
                </a:lnTo>
                <a:lnTo>
                  <a:pt x="15120" y="432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2"/>
          <p:cNvSpPr/>
          <p:nvPr/>
        </p:nvSpPr>
        <p:spPr>
          <a:xfrm>
            <a:off x="4389480" y="2202840"/>
            <a:ext cx="1042200" cy="4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a-DK" sz="2180" spc="-1" strike="noStrike">
                <a:solidFill>
                  <a:srgbClr val="000000"/>
                </a:solidFill>
                <a:latin typeface="Arial"/>
                <a:ea typeface="Arial"/>
              </a:rPr>
              <a:t>People</a:t>
            </a:r>
            <a:endParaRPr b="0" lang="da-DK" sz="2180" spc="-1" strike="noStrike">
              <a:latin typeface="Arial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6875280" y="4190040"/>
            <a:ext cx="1581480" cy="4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a-DK" sz="2180" spc="-1" strike="noStrike">
                <a:solidFill>
                  <a:srgbClr val="000000"/>
                </a:solidFill>
                <a:latin typeface="Arial"/>
                <a:ea typeface="Arial"/>
              </a:rPr>
              <a:t>Technology</a:t>
            </a:r>
            <a:endParaRPr b="0" lang="da-DK" sz="2180" spc="-1" strike="noStrike">
              <a:latin typeface="Arial"/>
            </a:endParaRPr>
          </a:p>
        </p:txBody>
      </p:sp>
      <p:sp>
        <p:nvSpPr>
          <p:cNvPr id="300" name="CustomShape 4"/>
          <p:cNvSpPr/>
          <p:nvPr/>
        </p:nvSpPr>
        <p:spPr>
          <a:xfrm>
            <a:off x="4386960" y="6259680"/>
            <a:ext cx="750960" cy="4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a-DK" sz="2180" spc="-1" strike="noStrike">
                <a:solidFill>
                  <a:srgbClr val="000000"/>
                </a:solidFill>
                <a:latin typeface="Arial"/>
                <a:ea typeface="Arial"/>
              </a:rPr>
              <a:t>Task</a:t>
            </a:r>
            <a:endParaRPr b="0" lang="da-DK" sz="2180" spc="-1" strike="noStrike">
              <a:latin typeface="Arial"/>
            </a:endParaRPr>
          </a:p>
        </p:txBody>
      </p:sp>
      <p:sp>
        <p:nvSpPr>
          <p:cNvPr id="301" name="CustomShape 5"/>
          <p:cNvSpPr/>
          <p:nvPr/>
        </p:nvSpPr>
        <p:spPr>
          <a:xfrm>
            <a:off x="1575360" y="4190040"/>
            <a:ext cx="1301400" cy="4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a-DK" sz="2180" spc="-1" strike="noStrike">
                <a:solidFill>
                  <a:srgbClr val="000000"/>
                </a:solidFill>
                <a:latin typeface="Arial"/>
                <a:ea typeface="Arial"/>
              </a:rPr>
              <a:t>Structure</a:t>
            </a:r>
            <a:endParaRPr b="0" lang="da-DK" sz="2180" spc="-1" strike="noStrike">
              <a:latin typeface="Arial"/>
            </a:endParaRPr>
          </a:p>
        </p:txBody>
      </p:sp>
      <p:sp>
        <p:nvSpPr>
          <p:cNvPr id="302" name="TextShape 6"/>
          <p:cNvSpPr txBox="1"/>
          <p:nvPr/>
        </p:nvSpPr>
        <p:spPr>
          <a:xfrm>
            <a:off x="119160" y="729720"/>
            <a:ext cx="8941680" cy="1241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9360" rIns="99360" tIns="49680" bIns="49680"/>
          <a:p>
            <a:pPr>
              <a:lnSpc>
                <a:spcPct val="100000"/>
              </a:lnSpc>
            </a:pPr>
            <a:r>
              <a:rPr b="0" lang="en-US" sz="3259" spc="-1" strike="noStrike">
                <a:solidFill>
                  <a:srgbClr val="ffffff"/>
                </a:solidFill>
                <a:latin typeface="Verdana"/>
                <a:ea typeface="Verdana"/>
              </a:rPr>
              <a:t>Change Has an Impact</a:t>
            </a:r>
            <a:br/>
            <a:r>
              <a:rPr b="0" lang="en-US" sz="3259" spc="-1" strike="noStrike">
                <a:solidFill>
                  <a:srgbClr val="ffffff"/>
                </a:solidFill>
                <a:latin typeface="Verdana"/>
                <a:ea typeface="Verdana"/>
              </a:rPr>
              <a:t>On Different Areas of the Organization</a:t>
            </a:r>
            <a:endParaRPr b="0" lang="en-US" sz="3259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CustomShape 7"/>
          <p:cNvSpPr/>
          <p:nvPr/>
        </p:nvSpPr>
        <p:spPr>
          <a:xfrm>
            <a:off x="457920" y="6946200"/>
            <a:ext cx="6778440" cy="4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a-DK" sz="2180" spc="-1" strike="noStrike">
                <a:solidFill>
                  <a:srgbClr val="1f497d"/>
                </a:solidFill>
                <a:latin typeface="Arial"/>
                <a:ea typeface="Arial"/>
              </a:rPr>
              <a:t>Figure 11.4: Leavitt’s Model of Organizational Change</a:t>
            </a:r>
            <a:endParaRPr b="0" lang="da-DK" sz="2180" spc="-1" strike="noStrike">
              <a:latin typeface="Arial"/>
            </a:endParaRPr>
          </a:p>
        </p:txBody>
      </p:sp>
    </p:spTree>
  </p:cSld>
  <p:transition>
    <p:random/>
  </p:transition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0" y="0"/>
            <a:ext cx="9943560" cy="7451280"/>
          </a:xfrm>
          <a:prstGeom prst="rect">
            <a:avLst/>
          </a:prstGeom>
          <a:solidFill>
            <a:srgbClr val="00163b"/>
          </a:solidFill>
          <a:ln>
            <a:solidFill>
              <a:srgbClr val="4a7ebb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2" name="CustomShape 2"/>
          <p:cNvSpPr/>
          <p:nvPr/>
        </p:nvSpPr>
        <p:spPr>
          <a:xfrm>
            <a:off x="1118160" y="4553640"/>
            <a:ext cx="7294320" cy="12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360" rIns="99360" tIns="49680" bIns="49680" anchor="ctr"/>
          <a:p>
            <a:pPr>
              <a:lnSpc>
                <a:spcPct val="100000"/>
              </a:lnSpc>
            </a:pPr>
            <a:r>
              <a:rPr b="0" lang="da-DK" sz="3600" spc="-1" strike="noStrike">
                <a:solidFill>
                  <a:srgbClr val="fbb040"/>
                </a:solidFill>
                <a:latin typeface="Verdana"/>
                <a:ea typeface="Verdana"/>
              </a:rPr>
              <a:t>Generel virksomhedsforståelse</a:t>
            </a:r>
            <a:endParaRPr b="0" lang="da-DK" sz="3600" spc="-1" strike="noStrike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1118160" y="5635080"/>
            <a:ext cx="7294320" cy="237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360" rIns="99360" tIns="49680" bIns="49680">
            <a:norm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da-DK" sz="1800" spc="-1" strike="noStrike">
                <a:solidFill>
                  <a:srgbClr val="ffffff"/>
                </a:solidFill>
                <a:latin typeface="Verdana"/>
              </a:rPr>
              <a:t>Duis autem vel eum iriure dolor in hendrerit in vulputate velit esse molestie consequat,</a:t>
            </a:r>
            <a:endParaRPr b="0" lang="da-DK" sz="1800" spc="-1" strike="noStrike">
              <a:latin typeface="Arial"/>
            </a:endParaRPr>
          </a:p>
        </p:txBody>
      </p:sp>
      <p:pic>
        <p:nvPicPr>
          <p:cNvPr id="254" name="Picture 5" descr=""/>
          <p:cNvPicPr/>
          <p:nvPr/>
        </p:nvPicPr>
        <p:blipFill>
          <a:blip r:embed="rId1"/>
          <a:stretch/>
        </p:blipFill>
        <p:spPr>
          <a:xfrm>
            <a:off x="7603920" y="10800"/>
            <a:ext cx="2339640" cy="927720"/>
          </a:xfrm>
          <a:prstGeom prst="rect">
            <a:avLst/>
          </a:prstGeom>
          <a:ln>
            <a:noFill/>
          </a:ln>
        </p:spPr>
      </p:pic>
      <p:pic>
        <p:nvPicPr>
          <p:cNvPr id="255" name="Picture 6" descr=""/>
          <p:cNvPicPr/>
          <p:nvPr/>
        </p:nvPicPr>
        <p:blipFill>
          <a:blip r:embed="rId2"/>
          <a:stretch/>
        </p:blipFill>
        <p:spPr>
          <a:xfrm>
            <a:off x="1215720" y="1304280"/>
            <a:ext cx="7500600" cy="344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496800" y="798480"/>
            <a:ext cx="8944920" cy="1241640"/>
          </a:xfrm>
          <a:prstGeom prst="rect">
            <a:avLst/>
          </a:prstGeom>
          <a:noFill/>
          <a:ln>
            <a:noFill/>
          </a:ln>
        </p:spPr>
        <p:txBody>
          <a:bodyPr lIns="99360" rIns="99360" tIns="49680" bIns="4968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bb040"/>
                </a:solidFill>
                <a:latin typeface="Verdana"/>
                <a:ea typeface="Verdana"/>
              </a:rPr>
              <a:t>Lewin’s Three-Step Model For Implementing Change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5" name="TextShape 2"/>
          <p:cNvSpPr txBox="1"/>
          <p:nvPr/>
        </p:nvSpPr>
        <p:spPr>
          <a:xfrm>
            <a:off x="431280" y="2528640"/>
            <a:ext cx="8941680" cy="4404960"/>
          </a:xfrm>
          <a:prstGeom prst="rect">
            <a:avLst/>
          </a:prstGeom>
          <a:noFill/>
          <a:ln>
            <a:noFill/>
          </a:ln>
        </p:spPr>
        <p:txBody>
          <a:bodyPr lIns="99360" rIns="99360" tIns="49680" bIns="49680"/>
          <a:p>
            <a:pPr marL="372600" indent="-372240">
              <a:lnSpc>
                <a:spcPct val="100000"/>
              </a:lnSpc>
              <a:spcBef>
                <a:spcPts val="607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3040" spc="-1" strike="noStrike">
                <a:solidFill>
                  <a:srgbClr val="00163b"/>
                </a:solidFill>
                <a:latin typeface="Verdana"/>
                <a:ea typeface="Verdana"/>
              </a:rPr>
              <a:t>Unfreezing</a:t>
            </a:r>
            <a:endParaRPr b="0" lang="en-US" sz="3040" spc="-1" strike="noStrike">
              <a:solidFill>
                <a:srgbClr val="00163b"/>
              </a:solidFill>
              <a:latin typeface="Verdana"/>
            </a:endParaRPr>
          </a:p>
          <a:p>
            <a:pPr lvl="1" marL="807480" indent="-310320">
              <a:lnSpc>
                <a:spcPct val="100000"/>
              </a:lnSpc>
              <a:spcBef>
                <a:spcPts val="499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500" spc="-1" strike="noStrike">
                <a:solidFill>
                  <a:srgbClr val="00163b"/>
                </a:solidFill>
                <a:latin typeface="Verdana"/>
                <a:ea typeface="Verdana"/>
              </a:rPr>
              <a:t>Change efforts to overcome the pressures of both individual resistance and group conformity.</a:t>
            </a:r>
            <a:endParaRPr b="0" lang="en-US" sz="250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100000"/>
              </a:lnSpc>
              <a:spcBef>
                <a:spcPts val="607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3040" spc="-1" strike="noStrike">
                <a:solidFill>
                  <a:srgbClr val="00163b"/>
                </a:solidFill>
                <a:latin typeface="Verdana"/>
                <a:ea typeface="Verdana"/>
              </a:rPr>
              <a:t>Moving</a:t>
            </a:r>
            <a:endParaRPr b="0" lang="en-US" sz="3040" spc="-1" strike="noStrike">
              <a:solidFill>
                <a:srgbClr val="00163b"/>
              </a:solidFill>
              <a:latin typeface="Verdana"/>
            </a:endParaRPr>
          </a:p>
          <a:p>
            <a:pPr lvl="1" marL="807480" indent="-310320">
              <a:lnSpc>
                <a:spcPct val="100000"/>
              </a:lnSpc>
              <a:spcBef>
                <a:spcPts val="499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500" spc="-1" strike="noStrike">
                <a:solidFill>
                  <a:srgbClr val="00163b"/>
                </a:solidFill>
                <a:latin typeface="Verdana"/>
                <a:ea typeface="Verdana"/>
              </a:rPr>
              <a:t>Efforts to get employees involved in the change process.</a:t>
            </a:r>
            <a:endParaRPr b="0" lang="en-US" sz="250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100000"/>
              </a:lnSpc>
              <a:spcBef>
                <a:spcPts val="607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3040" spc="-1" strike="noStrike">
                <a:solidFill>
                  <a:srgbClr val="00163b"/>
                </a:solidFill>
                <a:latin typeface="Verdana"/>
                <a:ea typeface="Verdana"/>
              </a:rPr>
              <a:t>Refreezing</a:t>
            </a:r>
            <a:endParaRPr b="0" lang="en-US" sz="3040" spc="-1" strike="noStrike">
              <a:solidFill>
                <a:srgbClr val="00163b"/>
              </a:solidFill>
              <a:latin typeface="Verdana"/>
            </a:endParaRPr>
          </a:p>
          <a:p>
            <a:pPr lvl="1" marL="807480" indent="-310320">
              <a:lnSpc>
                <a:spcPct val="100000"/>
              </a:lnSpc>
              <a:spcBef>
                <a:spcPts val="499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500" spc="-1" strike="noStrike">
                <a:solidFill>
                  <a:srgbClr val="00163b"/>
                </a:solidFill>
                <a:latin typeface="Verdana"/>
                <a:ea typeface="Verdana"/>
              </a:rPr>
              <a:t>Stabilizing a change intervention by balancing driving and restraining forces.</a:t>
            </a:r>
            <a:endParaRPr b="0" lang="en-US" sz="25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496800" y="798480"/>
            <a:ext cx="8944920" cy="1241640"/>
          </a:xfrm>
          <a:prstGeom prst="rect">
            <a:avLst/>
          </a:prstGeom>
          <a:noFill/>
          <a:ln>
            <a:noFill/>
          </a:ln>
        </p:spPr>
        <p:txBody>
          <a:bodyPr lIns="99360" rIns="99360" tIns="49680" bIns="49680"/>
          <a:p>
            <a:pPr>
              <a:lnSpc>
                <a:spcPct val="100000"/>
              </a:lnSpc>
            </a:pPr>
            <a:r>
              <a:rPr b="0" lang="en-US" sz="3700" spc="-1" strike="noStrike">
                <a:solidFill>
                  <a:srgbClr val="fbb040"/>
                </a:solidFill>
                <a:latin typeface="Verdana"/>
                <a:ea typeface="Verdana"/>
              </a:rPr>
              <a:t>Deployment-strategies</a:t>
            </a:r>
            <a:endParaRPr b="0" lang="en-US" sz="3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TextShape 2"/>
          <p:cNvSpPr txBox="1"/>
          <p:nvPr/>
        </p:nvSpPr>
        <p:spPr>
          <a:xfrm>
            <a:off x="666000" y="2004480"/>
            <a:ext cx="8686440" cy="4694760"/>
          </a:xfrm>
          <a:prstGeom prst="rect">
            <a:avLst/>
          </a:prstGeom>
          <a:noFill/>
          <a:ln>
            <a:noFill/>
          </a:ln>
        </p:spPr>
        <p:txBody>
          <a:bodyPr lIns="99360" rIns="99360" tIns="49680" bIns="49680"/>
          <a:p>
            <a:pPr marL="372600" indent="-372240">
              <a:lnSpc>
                <a:spcPct val="100000"/>
              </a:lnSpc>
              <a:spcBef>
                <a:spcPts val="607"/>
              </a:spcBef>
            </a:pPr>
            <a:r>
              <a:rPr b="0" lang="en-US" sz="3040" spc="-1" strike="noStrike">
                <a:solidFill>
                  <a:srgbClr val="00163b"/>
                </a:solidFill>
                <a:latin typeface="Verdana"/>
                <a:ea typeface="Verdana"/>
              </a:rPr>
              <a:t>Definition:</a:t>
            </a:r>
            <a:endParaRPr b="0" lang="en-US" sz="304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100000"/>
              </a:lnSpc>
              <a:spcBef>
                <a:spcPts val="522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610" spc="-1" strike="noStrike">
                <a:solidFill>
                  <a:srgbClr val="00163b"/>
                </a:solidFill>
                <a:latin typeface="Verdana"/>
                <a:ea typeface="Verdana"/>
              </a:rPr>
              <a:t>Deployment (technical): installation and configuration of the IT functionality (eg a module or an entire system) in an environment so that end users can use it</a:t>
            </a:r>
            <a:br/>
            <a:r>
              <a:rPr b="0" lang="en-US" sz="2610" spc="-1" strike="noStrike">
                <a:solidFill>
                  <a:srgbClr val="00163b"/>
                </a:solidFill>
                <a:latin typeface="Verdana"/>
                <a:ea typeface="Verdana"/>
              </a:rPr>
              <a:t>Rollout in the organization: deployment of IT functionality in one or more departments so that it works in conjunction with the daily work processes. The rollout includes training of staff, changing working practices etc.</a:t>
            </a:r>
            <a:endParaRPr b="0" lang="en-US" sz="261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  <p:transition>
    <p:split dir="out" orient="horz"/>
  </p:transition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nodeType="clickEffect" fill="hold">
                      <p:stCondLst>
                        <p:cond delay="indefinite"/>
                      </p:stCondLst>
                      <p:childTnLst>
                        <p:par>
                          <p:cTn id="11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431280" y="1692000"/>
            <a:ext cx="8682840" cy="50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da-DK" sz="1740" spc="-1" strike="noStrike">
                <a:solidFill>
                  <a:srgbClr val="000000"/>
                </a:solidFill>
                <a:latin typeface="Arial"/>
              </a:rPr>
              <a:t>There are several approaches to the implementation of IT systems:</a:t>
            </a:r>
            <a:br/>
            <a:br/>
            <a:r>
              <a:rPr b="1" lang="da-DK" sz="1740" spc="-1" strike="noStrike">
                <a:solidFill>
                  <a:srgbClr val="000000"/>
                </a:solidFill>
                <a:latin typeface="Arial"/>
              </a:rPr>
              <a:t>Big Bang approach</a:t>
            </a:r>
            <a:endParaRPr b="0" lang="da-DK" sz="174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a-DK" sz="1740" spc="-1" strike="noStrike">
                <a:solidFill>
                  <a:srgbClr val="000000"/>
                </a:solidFill>
                <a:latin typeface="Arial"/>
              </a:rPr>
              <a:t>The IT solution and all  new working practices are implemented throughout the company in one major implementation</a:t>
            </a:r>
            <a:br/>
            <a:br/>
            <a:r>
              <a:rPr b="1" lang="da-DK" sz="1740" spc="-1" strike="noStrike">
                <a:solidFill>
                  <a:srgbClr val="000000"/>
                </a:solidFill>
                <a:latin typeface="Arial"/>
              </a:rPr>
              <a:t>Phased approach</a:t>
            </a:r>
            <a:endParaRPr b="0" lang="da-DK" sz="174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a-DK" sz="1740" spc="-1" strike="noStrike">
                <a:solidFill>
                  <a:srgbClr val="000000"/>
                </a:solidFill>
                <a:latin typeface="Arial"/>
              </a:rPr>
              <a:t>The IT solution and all new working practices are divided into smaller, incremental implementations.</a:t>
            </a:r>
            <a:endParaRPr b="0" lang="da-DK" sz="174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a-DK" sz="1740" spc="-1" strike="noStrike">
                <a:solidFill>
                  <a:srgbClr val="000000"/>
                </a:solidFill>
                <a:latin typeface="Arial"/>
              </a:rPr>
              <a:t>Subsystem 1 -&gt; Subsystem 2 -&gt; Subsystem 3 -&gt;the full system</a:t>
            </a:r>
            <a:br/>
            <a:br/>
            <a:r>
              <a:rPr b="1" lang="da-DK" sz="1740" spc="-1" strike="noStrike">
                <a:solidFill>
                  <a:srgbClr val="000000"/>
                </a:solidFill>
                <a:latin typeface="Arial"/>
              </a:rPr>
              <a:t>Cluster approach </a:t>
            </a:r>
            <a:endParaRPr b="0" lang="da-DK" sz="174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a-DK" sz="1740" spc="-1" strike="noStrike">
                <a:solidFill>
                  <a:srgbClr val="000000"/>
                </a:solidFill>
                <a:latin typeface="Arial"/>
              </a:rPr>
              <a:t>The full Solution to be gradually rolled out in subsidiaries / departments </a:t>
            </a:r>
            <a:endParaRPr b="0" lang="da-DK" sz="174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a-DK" sz="1740" spc="-1" strike="noStrike">
                <a:solidFill>
                  <a:srgbClr val="000000"/>
                </a:solidFill>
                <a:latin typeface="Arial"/>
              </a:rPr>
              <a:t>Subsidiary B -&gt; Subsidiary A -&gt; Headquarters</a:t>
            </a:r>
            <a:endParaRPr b="0" lang="da-DK" sz="174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a-DK" sz="174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a-DK" sz="1740" spc="-1" strike="noStrike">
                <a:solidFill>
                  <a:srgbClr val="000000"/>
                </a:solidFill>
                <a:latin typeface="Arial"/>
              </a:rPr>
              <a:t>Phased-cluster approach</a:t>
            </a:r>
            <a:endParaRPr b="0" lang="da-DK" sz="174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a-DK" sz="1740" spc="-1" strike="noStrike">
                <a:solidFill>
                  <a:srgbClr val="000000"/>
                </a:solidFill>
                <a:latin typeface="Arial"/>
              </a:rPr>
              <a:t>Subsystem 1 in department A -&gt; Subsystem 1 in department B -&gt; Subsystem 2 in department A -&gt;…………………………-&gt; the full system in all departments</a:t>
            </a:r>
            <a:br/>
            <a:endParaRPr b="0" lang="da-DK" sz="174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a-DK" sz="1740" spc="-1" strike="noStrike"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274320" y="752040"/>
            <a:ext cx="8941680" cy="12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a-DK" sz="3700" spc="-1" strike="noStrike">
                <a:solidFill>
                  <a:srgbClr val="1f497d"/>
                </a:solidFill>
                <a:latin typeface="Calibri"/>
              </a:rPr>
              <a:t>Deployment-strategies</a:t>
            </a:r>
            <a:endParaRPr b="0" lang="da-DK" sz="3700" spc="-1" strike="noStrike">
              <a:latin typeface="Arial"/>
            </a:endParaRPr>
          </a:p>
        </p:txBody>
      </p:sp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1800" y="798480"/>
            <a:ext cx="8941680" cy="1241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bb040"/>
                </a:solidFill>
                <a:latin typeface="Verdana"/>
                <a:ea typeface="Verdana"/>
              </a:rPr>
              <a:t>TRAINING / EDUCATION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11" name="Picture 20" descr=""/>
          <p:cNvPicPr/>
          <p:nvPr/>
        </p:nvPicPr>
        <p:blipFill>
          <a:blip r:embed="rId1"/>
          <a:stretch/>
        </p:blipFill>
        <p:spPr>
          <a:xfrm>
            <a:off x="7413840" y="5511240"/>
            <a:ext cx="2290320" cy="1474560"/>
          </a:xfrm>
          <a:prstGeom prst="rect">
            <a:avLst/>
          </a:prstGeom>
          <a:ln>
            <a:noFill/>
          </a:ln>
        </p:spPr>
      </p:pic>
      <p:sp>
        <p:nvSpPr>
          <p:cNvPr id="312" name="CustomShape 2"/>
          <p:cNvSpPr/>
          <p:nvPr/>
        </p:nvSpPr>
        <p:spPr>
          <a:xfrm>
            <a:off x="274320" y="1692000"/>
            <a:ext cx="9076320" cy="40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a-DK" sz="2180" spc="-1" strike="noStrike">
                <a:solidFill>
                  <a:srgbClr val="000000"/>
                </a:solidFill>
                <a:latin typeface="Arial"/>
              </a:rPr>
              <a:t>- Significant factor to anchor the system in the organization</a:t>
            </a:r>
            <a:br/>
            <a:r>
              <a:rPr b="0" lang="da-DK" sz="2180" spc="-1" strike="noStrike">
                <a:solidFill>
                  <a:srgbClr val="000000"/>
                </a:solidFill>
                <a:latin typeface="Arial"/>
              </a:rPr>
              <a:t>- A rule of thumb: At least 20% of the cost of implementation should be used on education and training</a:t>
            </a:r>
            <a:br/>
            <a:br/>
            <a:br/>
            <a:r>
              <a:rPr b="1" lang="da-DK" sz="2180" spc="-1" strike="noStrike" u="sng">
                <a:solidFill>
                  <a:srgbClr val="000000"/>
                </a:solidFill>
                <a:uFillTx/>
                <a:latin typeface="Arial"/>
              </a:rPr>
              <a:t>Effect:</a:t>
            </a:r>
            <a:br/>
            <a:r>
              <a:rPr b="0" lang="da-DK" sz="2180" spc="-1" strike="noStrike">
                <a:solidFill>
                  <a:srgbClr val="000000"/>
                </a:solidFill>
                <a:latin typeface="Arial"/>
              </a:rPr>
              <a:t>Users use the system as it is supposed to be used.</a:t>
            </a:r>
            <a:br/>
            <a:r>
              <a:rPr b="0" lang="da-DK" sz="2180" spc="-1" strike="noStrike">
                <a:solidFill>
                  <a:srgbClr val="000000"/>
                </a:solidFill>
                <a:latin typeface="Arial"/>
              </a:rPr>
              <a:t>Less errors when used.</a:t>
            </a:r>
            <a:br/>
            <a:r>
              <a:rPr b="0" lang="da-DK" sz="2180" spc="-1" strike="noStrike">
                <a:solidFill>
                  <a:srgbClr val="000000"/>
                </a:solidFill>
                <a:latin typeface="Arial"/>
              </a:rPr>
              <a:t>There is less wasted time.</a:t>
            </a:r>
            <a:br/>
            <a:r>
              <a:rPr b="0" lang="da-DK" sz="2180" spc="-1" strike="noStrike">
                <a:solidFill>
                  <a:srgbClr val="000000"/>
                </a:solidFill>
                <a:latin typeface="Arial"/>
              </a:rPr>
              <a:t>Reduction of resistance to the changes that the IT system would cost.</a:t>
            </a:r>
            <a:br/>
            <a:r>
              <a:rPr b="0" lang="da-DK" sz="2180" spc="-1" strike="noStrike">
                <a:solidFill>
                  <a:srgbClr val="000000"/>
                </a:solidFill>
                <a:latin typeface="Arial"/>
              </a:rPr>
              <a:t>Reduction of duration and "depth" of the effectiveness decreases in the company, which typically occur just after operation start.</a:t>
            </a:r>
            <a:endParaRPr b="0" lang="da-DK" sz="2180" spc="-1" strike="noStrike">
              <a:latin typeface="Arial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510840" y="517320"/>
            <a:ext cx="8941680" cy="1127880"/>
          </a:xfrm>
          <a:prstGeom prst="rect">
            <a:avLst/>
          </a:prstGeom>
          <a:noFill/>
          <a:ln>
            <a:noFill/>
          </a:ln>
        </p:spPr>
        <p:txBody>
          <a:bodyPr lIns="99360" rIns="99360" tIns="49680" bIns="4968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bb040"/>
                </a:solidFill>
                <a:latin typeface="Verdana"/>
                <a:ea typeface="Verdana"/>
              </a:rPr>
              <a:t>TRAINING / EDUCATION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4" name="TextShape 2"/>
          <p:cNvSpPr txBox="1"/>
          <p:nvPr/>
        </p:nvSpPr>
        <p:spPr>
          <a:xfrm>
            <a:off x="510840" y="1612800"/>
            <a:ext cx="5162400" cy="5476320"/>
          </a:xfrm>
          <a:prstGeom prst="rect">
            <a:avLst/>
          </a:prstGeom>
          <a:noFill/>
          <a:ln>
            <a:noFill/>
          </a:ln>
        </p:spPr>
        <p:txBody>
          <a:bodyPr lIns="99360" rIns="99360" tIns="49680" bIns="49680"/>
          <a:p>
            <a:pPr marL="372600" indent="-372240">
              <a:lnSpc>
                <a:spcPct val="100000"/>
              </a:lnSpc>
              <a:spcBef>
                <a:spcPts val="434"/>
              </a:spcBef>
            </a:pPr>
            <a:r>
              <a:rPr b="0" lang="en-US" sz="2180" spc="-1" strike="noStrike">
                <a:solidFill>
                  <a:srgbClr val="00163b"/>
                </a:solidFill>
                <a:latin typeface="Verdana"/>
                <a:ea typeface="Verdana"/>
              </a:rPr>
              <a:t>Opportunities.</a:t>
            </a:r>
            <a:br/>
            <a:r>
              <a:rPr b="0" lang="en-US" sz="2180" spc="-1" strike="noStrike">
                <a:solidFill>
                  <a:srgbClr val="00163b"/>
                </a:solidFill>
                <a:latin typeface="Verdana"/>
                <a:ea typeface="Verdana"/>
              </a:rPr>
              <a:t>- All employees</a:t>
            </a:r>
            <a:br/>
            <a:r>
              <a:rPr b="0" lang="en-US" sz="2180" spc="-1" strike="noStrike">
                <a:solidFill>
                  <a:srgbClr val="00163b"/>
                </a:solidFill>
                <a:latin typeface="Verdana"/>
                <a:ea typeface="Verdana"/>
              </a:rPr>
              <a:t>- Key Employees</a:t>
            </a:r>
            <a:br/>
            <a:r>
              <a:rPr b="0" lang="en-US" sz="2180" spc="-1" strike="noStrike">
                <a:solidFill>
                  <a:srgbClr val="00163b"/>
                </a:solidFill>
                <a:latin typeface="Verdana"/>
                <a:ea typeface="Verdana"/>
              </a:rPr>
              <a:t>- Super User Strategy</a:t>
            </a:r>
            <a:endParaRPr b="0" lang="en-US" sz="218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100000"/>
              </a:lnSpc>
              <a:spcBef>
                <a:spcPts val="434"/>
              </a:spcBef>
            </a:pPr>
            <a:endParaRPr b="0" lang="en-US" sz="218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100000"/>
              </a:lnSpc>
              <a:spcBef>
                <a:spcPts val="434"/>
              </a:spcBef>
            </a:pPr>
            <a:r>
              <a:rPr b="0" lang="en-US" sz="2180" spc="-1" strike="noStrike">
                <a:solidFill>
                  <a:srgbClr val="00163b"/>
                </a:solidFill>
                <a:latin typeface="Verdana"/>
                <a:ea typeface="Verdana"/>
              </a:rPr>
              <a:t>Clarify training needs</a:t>
            </a:r>
            <a:br/>
            <a:r>
              <a:rPr b="0" lang="en-US" sz="2180" spc="-1" strike="noStrike">
                <a:solidFill>
                  <a:srgbClr val="00163b"/>
                </a:solidFill>
                <a:latin typeface="Verdana"/>
                <a:ea typeface="Verdana"/>
              </a:rPr>
              <a:t>- Analysis of system</a:t>
            </a:r>
            <a:br/>
            <a:r>
              <a:rPr b="0" lang="en-US" sz="2180" spc="-1" strike="noStrike">
                <a:solidFill>
                  <a:srgbClr val="00163b"/>
                </a:solidFill>
                <a:latin typeface="Verdana"/>
                <a:ea typeface="Verdana"/>
              </a:rPr>
              <a:t>- Analysis of staff skills</a:t>
            </a:r>
            <a:endParaRPr b="0" lang="en-US" sz="2180" spc="-1" strike="noStrike">
              <a:solidFill>
                <a:srgbClr val="00163b"/>
              </a:solidFill>
              <a:latin typeface="Verdana"/>
            </a:endParaRPr>
          </a:p>
          <a:p>
            <a:pPr marL="372600" indent="-372240">
              <a:lnSpc>
                <a:spcPct val="100000"/>
              </a:lnSpc>
              <a:spcBef>
                <a:spcPts val="434"/>
              </a:spcBef>
            </a:pPr>
            <a:r>
              <a:rPr b="0" lang="en-US" sz="2180" spc="-1" strike="noStrike">
                <a:solidFill>
                  <a:srgbClr val="00163b"/>
                </a:solidFill>
                <a:latin typeface="Verdana"/>
                <a:ea typeface="Verdana"/>
              </a:rPr>
              <a:t>Select Training Strategy</a:t>
            </a:r>
            <a:br/>
            <a:r>
              <a:rPr b="0" lang="en-US" sz="2180" spc="-1" strike="noStrike">
                <a:solidFill>
                  <a:srgbClr val="00163b"/>
                </a:solidFill>
                <a:latin typeface="Verdana"/>
                <a:ea typeface="Verdana"/>
              </a:rPr>
              <a:t>- Resources</a:t>
            </a:r>
            <a:br/>
            <a:r>
              <a:rPr b="0" lang="en-US" sz="2180" spc="-1" strike="noStrike">
                <a:solidFill>
                  <a:srgbClr val="00163b"/>
                </a:solidFill>
                <a:latin typeface="Verdana"/>
                <a:ea typeface="Verdana"/>
              </a:rPr>
              <a:t>- Time</a:t>
            </a:r>
            <a:br/>
            <a:r>
              <a:rPr b="0" lang="en-US" sz="2180" spc="-1" strike="noStrike">
                <a:solidFill>
                  <a:srgbClr val="00163b"/>
                </a:solidFill>
                <a:latin typeface="Verdana"/>
                <a:ea typeface="Verdana"/>
              </a:rPr>
              <a:t>	</a:t>
            </a:r>
            <a:r>
              <a:rPr b="0" lang="en-US" sz="2180" spc="-1" strike="noStrike">
                <a:solidFill>
                  <a:srgbClr val="00163b"/>
                </a:solidFill>
                <a:latin typeface="Verdana"/>
                <a:ea typeface="Verdana"/>
              </a:rPr>
              <a:t>	</a:t>
            </a:r>
            <a:r>
              <a:rPr b="0" lang="en-US" sz="2180" spc="-1" strike="noStrike">
                <a:solidFill>
                  <a:srgbClr val="00163b"/>
                </a:solidFill>
                <a:latin typeface="Verdana"/>
                <a:ea typeface="Verdana"/>
              </a:rPr>
              <a:t>- Employee time</a:t>
            </a:r>
            <a:br/>
            <a:r>
              <a:rPr b="0" lang="en-US" sz="2180" spc="-1" strike="noStrike">
                <a:solidFill>
                  <a:srgbClr val="00163b"/>
                </a:solidFill>
                <a:latin typeface="Verdana"/>
                <a:ea typeface="Verdana"/>
              </a:rPr>
              <a:t>	</a:t>
            </a:r>
            <a:r>
              <a:rPr b="0" lang="en-US" sz="2180" spc="-1" strike="noStrike">
                <a:solidFill>
                  <a:srgbClr val="00163b"/>
                </a:solidFill>
                <a:latin typeface="Verdana"/>
                <a:ea typeface="Verdana"/>
              </a:rPr>
              <a:t>	</a:t>
            </a:r>
            <a:r>
              <a:rPr b="0" lang="en-US" sz="2180" spc="-1" strike="noStrike">
                <a:solidFill>
                  <a:srgbClr val="00163b"/>
                </a:solidFill>
                <a:latin typeface="Verdana"/>
                <a:ea typeface="Verdana"/>
              </a:rPr>
              <a:t>- Organization time</a:t>
            </a:r>
            <a:br/>
            <a:r>
              <a:rPr b="0" lang="en-US" sz="2180" spc="-1" strike="noStrike">
                <a:solidFill>
                  <a:srgbClr val="00163b"/>
                </a:solidFill>
                <a:latin typeface="Verdana"/>
                <a:ea typeface="Verdana"/>
              </a:rPr>
              <a:t>- Staff</a:t>
            </a:r>
            <a:br/>
            <a:r>
              <a:rPr b="0" lang="en-US" sz="2180" spc="-1" strike="noStrike">
                <a:solidFill>
                  <a:srgbClr val="00163b"/>
                </a:solidFill>
                <a:latin typeface="Verdana"/>
                <a:ea typeface="Verdana"/>
              </a:rPr>
              <a:t>- Qualified intructors</a:t>
            </a:r>
            <a:endParaRPr b="0" lang="en-US" sz="2180" spc="-1" strike="noStrike">
              <a:solidFill>
                <a:srgbClr val="00163b"/>
              </a:solidFill>
              <a:latin typeface="Verdana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5752800" y="2708280"/>
            <a:ext cx="3911760" cy="2816640"/>
          </a:xfrm>
          <a:prstGeom prst="wedgeEllipseCallout">
            <a:avLst>
              <a:gd name="adj1" fmla="val -87907"/>
              <a:gd name="adj2" fmla="val -4926"/>
            </a:avLst>
          </a:prstGeom>
          <a:solidFill>
            <a:srgbClr val="ffc000"/>
          </a:solidFill>
          <a:ln w="9360">
            <a:solidFill>
              <a:srgbClr val="4a7ebb"/>
            </a:solidFill>
            <a:miter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da-DK" sz="2610" spc="-1" strike="noStrike">
                <a:solidFill>
                  <a:srgbClr val="000000"/>
                </a:solidFill>
                <a:latin typeface="Calibri"/>
              </a:rPr>
              <a:t>Remember that training can be a ”change manage-ment activity”!</a:t>
            </a:r>
            <a:endParaRPr b="0" lang="da-DK" sz="2610" spc="-1" strike="noStrike">
              <a:latin typeface="Arial"/>
            </a:endParaRPr>
          </a:p>
        </p:txBody>
      </p:sp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-4680" y="226440"/>
            <a:ext cx="9943560" cy="7451280"/>
          </a:xfrm>
          <a:prstGeom prst="rect">
            <a:avLst/>
          </a:prstGeom>
          <a:solidFill>
            <a:srgbClr val="00163b"/>
          </a:solidFill>
          <a:ln>
            <a:solidFill>
              <a:srgbClr val="4a7ebb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7" name="CustomShape 2"/>
          <p:cNvSpPr/>
          <p:nvPr/>
        </p:nvSpPr>
        <p:spPr>
          <a:xfrm>
            <a:off x="1118160" y="4553640"/>
            <a:ext cx="7294320" cy="12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360" rIns="99360" tIns="49680" bIns="49680" anchor="ctr"/>
          <a:p>
            <a:pPr>
              <a:lnSpc>
                <a:spcPct val="100000"/>
              </a:lnSpc>
            </a:pPr>
            <a:r>
              <a:rPr b="0" lang="da-DK" sz="3600" spc="-1" strike="noStrike">
                <a:solidFill>
                  <a:srgbClr val="fbb040"/>
                </a:solidFill>
                <a:latin typeface="Verdana"/>
              </a:rPr>
              <a:t>IT Security</a:t>
            </a:r>
            <a:endParaRPr b="0" lang="da-DK" sz="3600" spc="-1" strike="noStrike">
              <a:latin typeface="Arial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1118160" y="5635080"/>
            <a:ext cx="7294320" cy="237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360" rIns="99360" tIns="49680" bIns="49680">
            <a:norm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da-DK" sz="1800" spc="-1" strike="noStrike">
                <a:solidFill>
                  <a:srgbClr val="ffffff"/>
                </a:solidFill>
                <a:latin typeface="Verdana"/>
                <a:ea typeface="Verdana"/>
              </a:rPr>
              <a:t>Organizational view</a:t>
            </a:r>
            <a:endParaRPr b="0" lang="da-DK" sz="1800" spc="-1" strike="noStrike">
              <a:latin typeface="Arial"/>
            </a:endParaRPr>
          </a:p>
        </p:txBody>
      </p:sp>
      <p:pic>
        <p:nvPicPr>
          <p:cNvPr id="319" name="Picture 5" descr=""/>
          <p:cNvPicPr/>
          <p:nvPr/>
        </p:nvPicPr>
        <p:blipFill>
          <a:blip r:embed="rId1"/>
          <a:stretch/>
        </p:blipFill>
        <p:spPr>
          <a:xfrm>
            <a:off x="7603920" y="10800"/>
            <a:ext cx="2339640" cy="927720"/>
          </a:xfrm>
          <a:prstGeom prst="rect">
            <a:avLst/>
          </a:prstGeom>
          <a:ln>
            <a:noFill/>
          </a:ln>
        </p:spPr>
      </p:pic>
      <p:pic>
        <p:nvPicPr>
          <p:cNvPr id="320" name="Picture 6" descr=""/>
          <p:cNvPicPr/>
          <p:nvPr/>
        </p:nvPicPr>
        <p:blipFill>
          <a:blip r:embed="rId2"/>
          <a:stretch/>
        </p:blipFill>
        <p:spPr>
          <a:xfrm>
            <a:off x="1215720" y="1304280"/>
            <a:ext cx="7500600" cy="344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745200" y="752040"/>
            <a:ext cx="3911760" cy="124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bb040"/>
                </a:solidFill>
                <a:latin typeface="Verdana"/>
              </a:rPr>
              <a:t>Important ?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2" name="TextShape 2"/>
          <p:cNvSpPr txBox="1"/>
          <p:nvPr/>
        </p:nvSpPr>
        <p:spPr>
          <a:xfrm>
            <a:off x="666000" y="1926720"/>
            <a:ext cx="8941680" cy="492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10" spc="-1" strike="noStrike">
                <a:solidFill>
                  <a:srgbClr val="000000"/>
                </a:solidFill>
                <a:latin typeface="Verdana"/>
                <a:ea typeface="Verdana"/>
              </a:rPr>
              <a:t>During the agricultural age, crops and the tools to produce them were the most important asset.</a:t>
            </a:r>
            <a:endParaRPr b="0" lang="en-US" sz="2610" spc="-1" strike="noStrike">
              <a:solidFill>
                <a:srgbClr val="00163b"/>
              </a:solidFill>
              <a:latin typeface="Verdana"/>
            </a:endParaRPr>
          </a:p>
          <a:p>
            <a:pPr>
              <a:lnSpc>
                <a:spcPct val="100000"/>
              </a:lnSpc>
            </a:pPr>
            <a:endParaRPr b="0" lang="en-US" sz="2610" spc="-1" strike="noStrike">
              <a:solidFill>
                <a:srgbClr val="00163b"/>
              </a:solidFill>
              <a:latin typeface="Verdana"/>
            </a:endParaRPr>
          </a:p>
          <a:p>
            <a:pPr>
              <a:lnSpc>
                <a:spcPct val="100000"/>
              </a:lnSpc>
            </a:pPr>
            <a:r>
              <a:rPr b="0" lang="en-US" sz="2610" spc="-1" strike="noStrike">
                <a:solidFill>
                  <a:srgbClr val="000000"/>
                </a:solidFill>
                <a:latin typeface="Verdana"/>
                <a:ea typeface="Verdana"/>
              </a:rPr>
              <a:t>During the industrial age, manufactured goods and the factories that produced them were the most important asset.</a:t>
            </a:r>
            <a:endParaRPr b="0" lang="en-US" sz="2610" spc="-1" strike="noStrike">
              <a:solidFill>
                <a:srgbClr val="00163b"/>
              </a:solidFill>
              <a:latin typeface="Verdana"/>
            </a:endParaRPr>
          </a:p>
          <a:p>
            <a:pPr>
              <a:lnSpc>
                <a:spcPct val="100000"/>
              </a:lnSpc>
            </a:pPr>
            <a:endParaRPr b="0" lang="en-US" sz="2610" spc="-1" strike="noStrike">
              <a:solidFill>
                <a:srgbClr val="00163b"/>
              </a:solidFill>
              <a:latin typeface="Verdana"/>
            </a:endParaRPr>
          </a:p>
          <a:p>
            <a:pPr>
              <a:lnSpc>
                <a:spcPct val="100000"/>
              </a:lnSpc>
            </a:pPr>
            <a:r>
              <a:rPr b="0" lang="en-US" sz="2610" spc="-1" strike="noStrike">
                <a:solidFill>
                  <a:srgbClr val="000000"/>
                </a:solidFill>
                <a:latin typeface="Verdana"/>
                <a:ea typeface="Verdana"/>
              </a:rPr>
              <a:t>Today, information is a key asset of almost every organization and individual!</a:t>
            </a:r>
            <a:endParaRPr b="0" lang="en-US" sz="261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Shape 1"/>
          <p:cNvSpPr txBox="1"/>
          <p:nvPr/>
        </p:nvSpPr>
        <p:spPr>
          <a:xfrm>
            <a:off x="822960" y="798480"/>
            <a:ext cx="8120520" cy="124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US" sz="3700" spc="-1" strike="noStrike">
                <a:solidFill>
                  <a:srgbClr val="fbb040"/>
                </a:solidFill>
                <a:latin typeface="Verdana"/>
              </a:rPr>
              <a:t>The 3 core missions of Information Security:</a:t>
            </a:r>
            <a:endParaRPr b="0" lang="en-US" sz="3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4" name="TextShape 2"/>
          <p:cNvSpPr txBox="1"/>
          <p:nvPr/>
        </p:nvSpPr>
        <p:spPr>
          <a:xfrm>
            <a:off x="274320" y="2649600"/>
            <a:ext cx="9310680" cy="4425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040" spc="-1" strike="noStrike">
                <a:solidFill>
                  <a:srgbClr val="000000"/>
                </a:solidFill>
                <a:latin typeface="Verdana"/>
                <a:ea typeface="Verdana"/>
              </a:rPr>
              <a:t>Making information available when needed.</a:t>
            </a:r>
            <a:endParaRPr b="0" lang="en-US" sz="3040" spc="-1" strike="noStrike">
              <a:solidFill>
                <a:srgbClr val="00163b"/>
              </a:solidFill>
              <a:latin typeface="Verdana"/>
            </a:endParaRPr>
          </a:p>
          <a:p>
            <a:pPr>
              <a:lnSpc>
                <a:spcPct val="100000"/>
              </a:lnSpc>
            </a:pPr>
            <a:r>
              <a:rPr b="0" lang="en-US" sz="3040" spc="-1" strike="noStrike">
                <a:solidFill>
                  <a:srgbClr val="000000"/>
                </a:solidFill>
                <a:latin typeface="Verdana"/>
                <a:ea typeface="Verdana"/>
              </a:rPr>
              <a:t>Keeping data confidential</a:t>
            </a:r>
            <a:endParaRPr b="0" lang="en-US" sz="3040" spc="-1" strike="noStrike">
              <a:solidFill>
                <a:srgbClr val="00163b"/>
              </a:solidFill>
              <a:latin typeface="Verdana"/>
            </a:endParaRPr>
          </a:p>
          <a:p>
            <a:pPr>
              <a:lnSpc>
                <a:spcPct val="100000"/>
              </a:lnSpc>
            </a:pPr>
            <a:r>
              <a:rPr b="0" lang="en-US" sz="3040" spc="-1" strike="noStrike">
                <a:solidFill>
                  <a:srgbClr val="000000"/>
                </a:solidFill>
                <a:latin typeface="Verdana"/>
                <a:ea typeface="Verdana"/>
              </a:rPr>
              <a:t>Maintaining data integrity</a:t>
            </a:r>
            <a:endParaRPr b="0" lang="en-US" sz="304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1135080" y="362160"/>
            <a:ext cx="5515920" cy="970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bb040"/>
                </a:solidFill>
                <a:latin typeface="Verdana"/>
              </a:rPr>
              <a:t>Elements of security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TextShape 2"/>
          <p:cNvSpPr txBox="1"/>
          <p:nvPr/>
        </p:nvSpPr>
        <p:spPr>
          <a:xfrm>
            <a:off x="666000" y="1847520"/>
            <a:ext cx="8607240" cy="492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10" spc="-1" strike="noStrike">
                <a:solidFill>
                  <a:srgbClr val="000000"/>
                </a:solidFill>
                <a:latin typeface="Verdana"/>
                <a:ea typeface="Verdana"/>
              </a:rPr>
              <a:t>Prevention</a:t>
            </a:r>
            <a:endParaRPr b="0" lang="en-US" sz="2610" spc="-1" strike="noStrike">
              <a:solidFill>
                <a:srgbClr val="00163b"/>
              </a:solidFill>
              <a:latin typeface="Verdana"/>
            </a:endParaRPr>
          </a:p>
          <a:p>
            <a:r>
              <a:rPr b="0" lang="en-US" sz="2180" spc="-1" strike="noStrike">
                <a:solidFill>
                  <a:srgbClr val="000000"/>
                </a:solidFill>
                <a:latin typeface="Verdana"/>
                <a:ea typeface="Verdana"/>
              </a:rPr>
              <a:t>Firewalls, authentication, segmentation, antivirus etc.</a:t>
            </a:r>
            <a:endParaRPr b="0" lang="en-US" sz="2180" spc="-1" strike="noStrike">
              <a:solidFill>
                <a:srgbClr val="00163b"/>
              </a:solidFill>
              <a:latin typeface="Verdana"/>
            </a:endParaRPr>
          </a:p>
          <a:p>
            <a:pPr>
              <a:lnSpc>
                <a:spcPct val="100000"/>
              </a:lnSpc>
            </a:pPr>
            <a:r>
              <a:rPr b="0" lang="en-US" sz="2610" spc="-1" strike="noStrike">
                <a:solidFill>
                  <a:srgbClr val="000000"/>
                </a:solidFill>
                <a:latin typeface="Verdana"/>
                <a:ea typeface="Verdana"/>
              </a:rPr>
              <a:t>Discovery</a:t>
            </a:r>
            <a:endParaRPr b="0" lang="en-US" sz="2610" spc="-1" strike="noStrike">
              <a:solidFill>
                <a:srgbClr val="00163b"/>
              </a:solidFill>
              <a:latin typeface="Verdana"/>
            </a:endParaRPr>
          </a:p>
          <a:p>
            <a:r>
              <a:rPr b="0" lang="en-US" sz="2180" spc="-1" strike="noStrike">
                <a:solidFill>
                  <a:srgbClr val="000000"/>
                </a:solidFill>
                <a:latin typeface="Verdana"/>
                <a:ea typeface="Verdana"/>
              </a:rPr>
              <a:t>Intrusion Detection, log analysis, alerting, etc.</a:t>
            </a:r>
            <a:endParaRPr b="0" lang="en-US" sz="2180" spc="-1" strike="noStrike">
              <a:solidFill>
                <a:srgbClr val="00163b"/>
              </a:solidFill>
              <a:latin typeface="Verdana"/>
            </a:endParaRPr>
          </a:p>
          <a:p>
            <a:pPr>
              <a:lnSpc>
                <a:spcPct val="100000"/>
              </a:lnSpc>
            </a:pPr>
            <a:r>
              <a:rPr b="0" lang="en-US" sz="2610" spc="-1" strike="noStrike">
                <a:solidFill>
                  <a:srgbClr val="000000"/>
                </a:solidFill>
                <a:latin typeface="Verdana"/>
                <a:ea typeface="Verdana"/>
              </a:rPr>
              <a:t>Repair</a:t>
            </a:r>
            <a:endParaRPr b="0" lang="en-US" sz="2610" spc="-1" strike="noStrike">
              <a:solidFill>
                <a:srgbClr val="00163b"/>
              </a:solidFill>
              <a:latin typeface="Verdana"/>
            </a:endParaRPr>
          </a:p>
          <a:p>
            <a:r>
              <a:rPr b="0" lang="en-US" sz="2180" spc="-1" strike="noStrike">
                <a:solidFill>
                  <a:srgbClr val="000000"/>
                </a:solidFill>
                <a:latin typeface="Verdana"/>
                <a:ea typeface="Verdana"/>
              </a:rPr>
              <a:t>Backup systems, insurance, containment, etc.</a:t>
            </a:r>
            <a:endParaRPr b="0" lang="en-US" sz="2180" spc="-1" strike="noStrike">
              <a:solidFill>
                <a:srgbClr val="00163b"/>
              </a:solidFill>
              <a:latin typeface="Verdana"/>
            </a:endParaRPr>
          </a:p>
          <a:p>
            <a:pPr>
              <a:lnSpc>
                <a:spcPct val="100000"/>
              </a:lnSpc>
            </a:pPr>
            <a:endParaRPr b="0" lang="en-US" sz="2180" spc="-1" strike="noStrike">
              <a:solidFill>
                <a:srgbClr val="00163b"/>
              </a:solidFill>
              <a:latin typeface="Verdana"/>
            </a:endParaRPr>
          </a:p>
          <a:p>
            <a:pPr>
              <a:lnSpc>
                <a:spcPct val="100000"/>
              </a:lnSpc>
            </a:pPr>
            <a:r>
              <a:rPr b="0" lang="en-US" sz="3909" spc="-1" strike="noStrike">
                <a:solidFill>
                  <a:srgbClr val="000000"/>
                </a:solidFill>
                <a:latin typeface="Verdana"/>
                <a:ea typeface="Verdana"/>
              </a:rPr>
              <a:t>Risk = </a:t>
            </a:r>
            <a:r>
              <a:rPr b="0" lang="en-US" sz="3909" spc="-1" strike="noStrike">
                <a:solidFill>
                  <a:srgbClr val="000000"/>
                </a:solidFill>
                <a:latin typeface="Verdana"/>
                <a:ea typeface="Verdana"/>
              </a:rPr>
              <a:t>	</a:t>
            </a:r>
            <a:r>
              <a:rPr b="0" lang="en-US" sz="3909" spc="-1" strike="noStrike">
                <a:solidFill>
                  <a:srgbClr val="000000"/>
                </a:solidFill>
                <a:latin typeface="Verdana"/>
                <a:ea typeface="Verdana"/>
              </a:rPr>
              <a:t>Probability x impact</a:t>
            </a:r>
            <a:endParaRPr b="0" lang="en-US" sz="3909" spc="-1" strike="noStrike">
              <a:solidFill>
                <a:srgbClr val="00163b"/>
              </a:solidFill>
              <a:latin typeface="Verdana"/>
            </a:endParaRPr>
          </a:p>
          <a:p>
            <a:endParaRPr b="0" lang="en-US" sz="3909" spc="-1" strike="noStrike">
              <a:solidFill>
                <a:srgbClr val="00163b"/>
              </a:solidFill>
              <a:latin typeface="Verdana"/>
            </a:endParaRPr>
          </a:p>
          <a:p>
            <a:endParaRPr b="0" lang="en-US" sz="3909" spc="-1" strike="noStrike">
              <a:solidFill>
                <a:srgbClr val="00163b"/>
              </a:solidFill>
              <a:latin typeface="Verdana"/>
            </a:endParaRPr>
          </a:p>
          <a:p>
            <a:pPr>
              <a:lnSpc>
                <a:spcPct val="80000"/>
              </a:lnSpc>
            </a:pPr>
            <a:endParaRPr b="0" lang="en-US" sz="3909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Shape 1"/>
          <p:cNvSpPr txBox="1"/>
          <p:nvPr/>
        </p:nvSpPr>
        <p:spPr>
          <a:xfrm>
            <a:off x="1057680" y="439920"/>
            <a:ext cx="4889880" cy="124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bb040"/>
                </a:solidFill>
                <a:latin typeface="Verdana"/>
              </a:rPr>
              <a:t>Risks &amp; threats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8" name="TextShape 2"/>
          <p:cNvSpPr txBox="1"/>
          <p:nvPr/>
        </p:nvSpPr>
        <p:spPr>
          <a:xfrm>
            <a:off x="745200" y="1457640"/>
            <a:ext cx="8174160" cy="492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180" spc="-1" strike="noStrike">
                <a:solidFill>
                  <a:srgbClr val="000000"/>
                </a:solidFill>
                <a:latin typeface="Verdana"/>
                <a:ea typeface="Verdana"/>
              </a:rPr>
              <a:t>Viruses and Trojans</a:t>
            </a:r>
            <a:endParaRPr b="0" lang="en-US" sz="2180" spc="-1" strike="noStrike">
              <a:solidFill>
                <a:srgbClr val="00163b"/>
              </a:solidFill>
              <a:latin typeface="Verdana"/>
            </a:endParaRPr>
          </a:p>
          <a:p>
            <a:r>
              <a:rPr b="0" lang="en-US" sz="1740" spc="-1" strike="noStrike">
                <a:solidFill>
                  <a:srgbClr val="000000"/>
                </a:solidFill>
                <a:latin typeface="Verdana"/>
                <a:ea typeface="Verdana"/>
              </a:rPr>
              <a:t>E-mail viruses, macro viruses, worms</a:t>
            </a:r>
            <a:endParaRPr b="0" lang="en-US" sz="1740" spc="-1" strike="noStrike">
              <a:solidFill>
                <a:srgbClr val="00163b"/>
              </a:solidFill>
              <a:latin typeface="Verdana"/>
            </a:endParaRPr>
          </a:p>
          <a:p>
            <a:pPr>
              <a:lnSpc>
                <a:spcPct val="100000"/>
              </a:lnSpc>
            </a:pPr>
            <a:r>
              <a:rPr b="0" lang="en-US" sz="2180" spc="-1" strike="noStrike">
                <a:solidFill>
                  <a:srgbClr val="000000"/>
                </a:solidFill>
                <a:latin typeface="Verdana"/>
                <a:ea typeface="Verdana"/>
              </a:rPr>
              <a:t>Discrediting</a:t>
            </a:r>
            <a:endParaRPr b="0" lang="en-US" sz="2180" spc="-1" strike="noStrike">
              <a:solidFill>
                <a:srgbClr val="00163b"/>
              </a:solidFill>
              <a:latin typeface="Verdana"/>
            </a:endParaRPr>
          </a:p>
          <a:p>
            <a:r>
              <a:rPr b="0" lang="en-US" sz="1740" spc="-1" strike="noStrike">
                <a:solidFill>
                  <a:srgbClr val="000000"/>
                </a:solidFill>
                <a:latin typeface="Verdana"/>
                <a:ea typeface="Verdana"/>
              </a:rPr>
              <a:t>Deface by a web server, mail spoffing</a:t>
            </a:r>
            <a:endParaRPr b="0" lang="en-US" sz="1740" spc="-1" strike="noStrike">
              <a:solidFill>
                <a:srgbClr val="00163b"/>
              </a:solidFill>
              <a:latin typeface="Verdana"/>
            </a:endParaRPr>
          </a:p>
          <a:p>
            <a:pPr>
              <a:lnSpc>
                <a:spcPct val="100000"/>
              </a:lnSpc>
            </a:pPr>
            <a:r>
              <a:rPr b="0" lang="en-US" sz="2180" spc="-1" strike="noStrike">
                <a:solidFill>
                  <a:srgbClr val="000000"/>
                </a:solidFill>
                <a:latin typeface="Verdana"/>
                <a:ea typeface="Verdana"/>
              </a:rPr>
              <a:t>Denial of service</a:t>
            </a:r>
            <a:endParaRPr b="0" lang="en-US" sz="2180" spc="-1" strike="noStrike">
              <a:solidFill>
                <a:srgbClr val="00163b"/>
              </a:solidFill>
              <a:latin typeface="Verdana"/>
            </a:endParaRPr>
          </a:p>
          <a:p>
            <a:r>
              <a:rPr b="0" lang="en-US" sz="1740" spc="-1" strike="noStrike">
                <a:solidFill>
                  <a:srgbClr val="000000"/>
                </a:solidFill>
                <a:latin typeface="Verdana"/>
                <a:ea typeface="Verdana"/>
              </a:rPr>
              <a:t>DoS, Unable to work / use computer systems</a:t>
            </a:r>
            <a:endParaRPr b="0" lang="en-US" sz="1740" spc="-1" strike="noStrike">
              <a:solidFill>
                <a:srgbClr val="00163b"/>
              </a:solidFill>
              <a:latin typeface="Verdana"/>
            </a:endParaRPr>
          </a:p>
          <a:p>
            <a:pPr>
              <a:lnSpc>
                <a:spcPct val="100000"/>
              </a:lnSpc>
            </a:pPr>
            <a:r>
              <a:rPr b="0" lang="en-US" sz="2180" spc="-1" strike="noStrike">
                <a:solidFill>
                  <a:srgbClr val="000000"/>
                </a:solidFill>
                <a:latin typeface="Verdana"/>
                <a:ea typeface="Verdana"/>
              </a:rPr>
              <a:t>Loss of data</a:t>
            </a:r>
            <a:endParaRPr b="0" lang="en-US" sz="2180" spc="-1" strike="noStrike">
              <a:solidFill>
                <a:srgbClr val="00163b"/>
              </a:solidFill>
              <a:latin typeface="Verdana"/>
            </a:endParaRPr>
          </a:p>
          <a:p>
            <a:r>
              <a:rPr b="0" lang="en-US" sz="1740" spc="-1" strike="noStrike">
                <a:solidFill>
                  <a:srgbClr val="000000"/>
                </a:solidFill>
                <a:latin typeface="Verdana"/>
                <a:ea typeface="Verdana"/>
              </a:rPr>
              <a:t>Data is lost when the systems are destroyed, downtime</a:t>
            </a:r>
            <a:endParaRPr b="0" lang="en-US" sz="1740" spc="-1" strike="noStrike">
              <a:solidFill>
                <a:srgbClr val="00163b"/>
              </a:solidFill>
              <a:latin typeface="Verdana"/>
            </a:endParaRPr>
          </a:p>
          <a:p>
            <a:pPr>
              <a:lnSpc>
                <a:spcPct val="100000"/>
              </a:lnSpc>
            </a:pPr>
            <a:r>
              <a:rPr b="0" lang="en-US" sz="2180" spc="-1" strike="noStrike">
                <a:solidFill>
                  <a:srgbClr val="000000"/>
                </a:solidFill>
                <a:latin typeface="Verdana"/>
                <a:ea typeface="Verdana"/>
              </a:rPr>
              <a:t>Compromise of data</a:t>
            </a:r>
            <a:endParaRPr b="0" lang="en-US" sz="2180" spc="-1" strike="noStrike">
              <a:solidFill>
                <a:srgbClr val="00163b"/>
              </a:solidFill>
              <a:latin typeface="Verdana"/>
            </a:endParaRPr>
          </a:p>
          <a:p>
            <a:r>
              <a:rPr b="0" lang="en-US" sz="1740" spc="-1" strike="noStrike">
                <a:solidFill>
                  <a:srgbClr val="000000"/>
                </a:solidFill>
                <a:latin typeface="Verdana"/>
                <a:ea typeface="Verdana"/>
              </a:rPr>
              <a:t>Breach of confidentiality / secrecy, modification of data</a:t>
            </a:r>
            <a:endParaRPr b="0" lang="en-US" sz="1740" spc="-1" strike="noStrike">
              <a:solidFill>
                <a:srgbClr val="00163b"/>
              </a:solidFill>
              <a:latin typeface="Verdana"/>
            </a:endParaRPr>
          </a:p>
          <a:p>
            <a:pPr>
              <a:lnSpc>
                <a:spcPct val="100000"/>
              </a:lnSpc>
            </a:pPr>
            <a:r>
              <a:rPr b="0" lang="en-US" sz="2180" spc="-1" strike="noStrike">
                <a:solidFill>
                  <a:srgbClr val="000000"/>
                </a:solidFill>
                <a:latin typeface="Verdana"/>
                <a:ea typeface="Verdana"/>
              </a:rPr>
              <a:t>Unauthorized access</a:t>
            </a:r>
            <a:endParaRPr b="0" lang="en-US" sz="2180" spc="-1" strike="noStrike">
              <a:solidFill>
                <a:srgbClr val="00163b"/>
              </a:solidFill>
              <a:latin typeface="Verdana"/>
            </a:endParaRPr>
          </a:p>
          <a:p>
            <a:r>
              <a:rPr b="0" lang="en-US" sz="1740" spc="-1" strike="noStrike">
                <a:solidFill>
                  <a:srgbClr val="000000"/>
                </a:solidFill>
                <a:latin typeface="Verdana"/>
                <a:ea typeface="Verdana"/>
              </a:rPr>
              <a:t>Springboard - can be used to compromise other web servers</a:t>
            </a:r>
            <a:endParaRPr b="0" lang="en-US" sz="1740" spc="-1" strike="noStrike">
              <a:solidFill>
                <a:srgbClr val="00163b"/>
              </a:solidFill>
              <a:latin typeface="Verdana"/>
            </a:endParaRPr>
          </a:p>
          <a:p>
            <a:r>
              <a:rPr b="0" lang="en-US" sz="1740" spc="-1" strike="noStrike">
                <a:solidFill>
                  <a:srgbClr val="000000"/>
                </a:solidFill>
                <a:latin typeface="Verdana"/>
                <a:ea typeface="Verdana"/>
              </a:rPr>
              <a:t>Distribution of illegal / pirated material</a:t>
            </a:r>
            <a:endParaRPr b="0" lang="en-US" sz="174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406440" y="0"/>
            <a:ext cx="8941680" cy="12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a-DK" sz="4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da-DK" sz="4000" spc="-1" strike="noStrike">
                <a:solidFill>
                  <a:srgbClr val="000000"/>
                </a:solidFill>
                <a:latin typeface="Arial"/>
              </a:rPr>
              <a:t>Virksomhedens funktioner </a:t>
            </a:r>
            <a:endParaRPr b="0" lang="da-DK" sz="4000" spc="-1" strike="noStrike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406440" y="1242000"/>
            <a:ext cx="8941680" cy="3577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7"/>
              </a:spcBef>
            </a:pPr>
            <a:endParaRPr b="0" lang="da-DK" sz="1800" spc="-1" strike="noStrike">
              <a:latin typeface="Arial"/>
            </a:endParaRPr>
          </a:p>
          <a:p>
            <a:pPr marL="496800">
              <a:lnSpc>
                <a:spcPct val="100000"/>
              </a:lnSpc>
              <a:spcBef>
                <a:spcPts val="218"/>
              </a:spcBef>
            </a:pPr>
            <a:endParaRPr b="0" lang="da-DK" sz="1800" spc="-1" strike="noStrike">
              <a:latin typeface="Arial"/>
            </a:endParaRPr>
          </a:p>
          <a:p>
            <a:pPr lvl="1" marL="496800" indent="-216000">
              <a:lnSpc>
                <a:spcPct val="100000"/>
              </a:lnSpc>
              <a:spcBef>
                <a:spcPts val="434"/>
              </a:spcBef>
              <a:buClr>
                <a:srgbClr val="000000"/>
              </a:buClr>
              <a:buFont typeface="StarSymbol"/>
              <a:buChar char="-"/>
            </a:pPr>
            <a:r>
              <a:rPr b="0" lang="da-DK" sz="218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da-DK" sz="2180" spc="-1" strike="noStrike">
                <a:solidFill>
                  <a:srgbClr val="000000"/>
                </a:solidFill>
                <a:latin typeface="Calibri"/>
              </a:rPr>
              <a:t>Ved en funktion forstås arbejdsopgaver, der hører sammen. </a:t>
            </a:r>
            <a:endParaRPr b="0" lang="da-DK" sz="2180" spc="-1" strike="noStrike">
              <a:latin typeface="Arial"/>
            </a:endParaRPr>
          </a:p>
          <a:p>
            <a:pPr lvl="1" marL="496800" indent="-216000">
              <a:lnSpc>
                <a:spcPct val="100000"/>
              </a:lnSpc>
              <a:spcBef>
                <a:spcPts val="434"/>
              </a:spcBef>
              <a:buClr>
                <a:srgbClr val="000000"/>
              </a:buClr>
              <a:buFont typeface="StarSymbol"/>
              <a:buChar char="-"/>
            </a:pPr>
            <a:r>
              <a:rPr b="0" lang="da-DK" sz="218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da-DK" sz="2180" spc="-1" strike="noStrike">
                <a:solidFill>
                  <a:srgbClr val="000000"/>
                </a:solidFill>
                <a:latin typeface="Calibri"/>
              </a:rPr>
              <a:t>En handelsvirksomhed vil som udgangspunkt have følgende funktioner:</a:t>
            </a:r>
            <a:endParaRPr b="0" lang="da-DK" sz="2180" spc="-1" strike="noStrike">
              <a:latin typeface="Arial"/>
            </a:endParaRPr>
          </a:p>
          <a:p>
            <a:pPr lvl="2" marL="993600" indent="-216000">
              <a:lnSpc>
                <a:spcPct val="100000"/>
              </a:lnSpc>
              <a:spcBef>
                <a:spcPts val="434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18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da-DK" sz="2180" spc="-1" strike="noStrike">
                <a:solidFill>
                  <a:srgbClr val="000000"/>
                </a:solidFill>
                <a:latin typeface="Calibri"/>
              </a:rPr>
              <a:t>Indkøb og lager</a:t>
            </a:r>
            <a:endParaRPr b="0" lang="da-DK" sz="2180" spc="-1" strike="noStrike">
              <a:latin typeface="Arial"/>
            </a:endParaRPr>
          </a:p>
          <a:p>
            <a:pPr lvl="2" marL="993600" indent="-216000">
              <a:lnSpc>
                <a:spcPct val="100000"/>
              </a:lnSpc>
              <a:spcBef>
                <a:spcPts val="434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18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da-DK" sz="2180" spc="-1" strike="noStrike">
                <a:solidFill>
                  <a:srgbClr val="000000"/>
                </a:solidFill>
                <a:latin typeface="Calibri"/>
              </a:rPr>
              <a:t>Salg</a:t>
            </a:r>
            <a:endParaRPr b="0" lang="da-DK" sz="2180" spc="-1" strike="noStrike">
              <a:latin typeface="Arial"/>
            </a:endParaRPr>
          </a:p>
          <a:p>
            <a:pPr lvl="2" marL="993600" indent="-216000">
              <a:lnSpc>
                <a:spcPct val="100000"/>
              </a:lnSpc>
              <a:spcBef>
                <a:spcPts val="434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18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da-DK" sz="2180" spc="-1" strike="noStrike">
                <a:solidFill>
                  <a:srgbClr val="000000"/>
                </a:solidFill>
                <a:latin typeface="Calibri"/>
              </a:rPr>
              <a:t>Økonomi</a:t>
            </a:r>
            <a:endParaRPr b="0" lang="da-DK" sz="2180" spc="-1" strike="noStrike">
              <a:latin typeface="Arial"/>
            </a:endParaRPr>
          </a:p>
          <a:p>
            <a:pPr marL="993600">
              <a:lnSpc>
                <a:spcPct val="100000"/>
              </a:lnSpc>
              <a:spcBef>
                <a:spcPts val="218"/>
              </a:spcBef>
            </a:pPr>
            <a:endParaRPr b="0" lang="da-DK" sz="2180" spc="-1" strike="noStrike">
              <a:latin typeface="Arial"/>
            </a:endParaRPr>
          </a:p>
        </p:txBody>
      </p:sp>
      <p:pic>
        <p:nvPicPr>
          <p:cNvPr id="258" name="Billede 6" descr=""/>
          <p:cNvPicPr/>
          <p:nvPr/>
        </p:nvPicPr>
        <p:blipFill>
          <a:blip r:embed="rId1"/>
          <a:stretch/>
        </p:blipFill>
        <p:spPr>
          <a:xfrm>
            <a:off x="1490760" y="4180680"/>
            <a:ext cx="5629680" cy="249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nodeType="clickEffect" fill="hold">
                      <p:stCondLst>
                        <p:cond delay="indefinite"/>
                      </p:stCondLst>
                      <p:childTnLst>
                        <p:par>
                          <p:cTn id="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31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48" end="1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54" end="1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900720" y="439920"/>
            <a:ext cx="6376680" cy="124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en-US" sz="5760" spc="-1" strike="noStrike">
                <a:solidFill>
                  <a:srgbClr val="fbb040"/>
                </a:solidFill>
                <a:latin typeface="Verdana"/>
              </a:rPr>
              <a:t>Risk Reduction</a:t>
            </a:r>
            <a:endParaRPr b="0" lang="en-US" sz="576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0" name="TextShape 2"/>
          <p:cNvSpPr txBox="1"/>
          <p:nvPr/>
        </p:nvSpPr>
        <p:spPr>
          <a:xfrm>
            <a:off x="510840" y="1612800"/>
            <a:ext cx="9253800" cy="492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040" spc="-1" strike="noStrike">
                <a:solidFill>
                  <a:srgbClr val="000000"/>
                </a:solidFill>
                <a:latin typeface="Verdana"/>
                <a:ea typeface="Verdana"/>
              </a:rPr>
              <a:t>Security is achieved by a combination of</a:t>
            </a:r>
            <a:endParaRPr b="0" lang="en-US" sz="3040" spc="-1" strike="noStrike">
              <a:solidFill>
                <a:srgbClr val="00163b"/>
              </a:solidFill>
              <a:latin typeface="Verdana"/>
            </a:endParaRPr>
          </a:p>
          <a:p>
            <a:r>
              <a:rPr b="0" lang="en-US" sz="2500" spc="-1" strike="noStrike">
                <a:solidFill>
                  <a:srgbClr val="000000"/>
                </a:solidFill>
                <a:latin typeface="Verdana"/>
                <a:ea typeface="Verdana"/>
              </a:rPr>
              <a:t>Procedures &amp; Management / (management issues)</a:t>
            </a:r>
            <a:endParaRPr b="0" lang="en-US" sz="2500" spc="-1" strike="noStrike">
              <a:solidFill>
                <a:srgbClr val="00163b"/>
              </a:solidFill>
              <a:latin typeface="Verdana"/>
            </a:endParaRPr>
          </a:p>
          <a:p>
            <a:r>
              <a:rPr b="0" lang="en-US" sz="2500" spc="-1" strike="noStrike">
                <a:solidFill>
                  <a:srgbClr val="000000"/>
                </a:solidFill>
                <a:latin typeface="Verdana"/>
                <a:ea typeface="Verdana"/>
              </a:rPr>
              <a:t>Design, tools and technical solutions</a:t>
            </a:r>
            <a:endParaRPr b="0" lang="en-US" sz="2500" spc="-1" strike="noStrike">
              <a:solidFill>
                <a:srgbClr val="00163b"/>
              </a:solidFill>
              <a:latin typeface="Verdana"/>
            </a:endParaRPr>
          </a:p>
          <a:p>
            <a:r>
              <a:rPr b="0" lang="en-US" sz="2500" spc="-1" strike="noStrike">
                <a:solidFill>
                  <a:srgbClr val="000000"/>
                </a:solidFill>
                <a:latin typeface="Verdana"/>
                <a:ea typeface="Verdana"/>
              </a:rPr>
              <a:t>Ongoing monitoring and maintenance</a:t>
            </a:r>
            <a:endParaRPr b="0" lang="en-US" sz="250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167400" y="331200"/>
            <a:ext cx="9538200" cy="12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da-DK" sz="3909" spc="-1" strike="noStrike">
                <a:solidFill>
                  <a:srgbClr val="000000"/>
                </a:solidFill>
                <a:latin typeface="Arial"/>
              </a:rPr>
              <a:t>Virksomhedens funktioner</a:t>
            </a:r>
            <a:endParaRPr b="0" lang="da-DK" sz="3909" spc="-1" strike="noStrike">
              <a:latin typeface="Arial"/>
            </a:endParaRPr>
          </a:p>
        </p:txBody>
      </p:sp>
      <p:pic>
        <p:nvPicPr>
          <p:cNvPr id="260" name="Billede 8" descr=""/>
          <p:cNvPicPr/>
          <p:nvPr/>
        </p:nvPicPr>
        <p:blipFill>
          <a:blip r:embed="rId1"/>
          <a:srcRect l="0" t="0" r="0" b="20510"/>
          <a:stretch/>
        </p:blipFill>
        <p:spPr>
          <a:xfrm>
            <a:off x="38160" y="2956680"/>
            <a:ext cx="2085120" cy="3832560"/>
          </a:xfrm>
          <a:prstGeom prst="rect">
            <a:avLst/>
          </a:prstGeom>
          <a:ln>
            <a:noFill/>
          </a:ln>
        </p:spPr>
      </p:pic>
      <p:pic>
        <p:nvPicPr>
          <p:cNvPr id="261" name="Billede 9" descr=""/>
          <p:cNvPicPr/>
          <p:nvPr/>
        </p:nvPicPr>
        <p:blipFill>
          <a:blip r:embed="rId2"/>
          <a:stretch/>
        </p:blipFill>
        <p:spPr>
          <a:xfrm>
            <a:off x="2113200" y="5157720"/>
            <a:ext cx="7953480" cy="1631520"/>
          </a:xfrm>
          <a:prstGeom prst="rect">
            <a:avLst/>
          </a:prstGeom>
          <a:ln>
            <a:noFill/>
          </a:ln>
        </p:spPr>
      </p:pic>
      <p:pic>
        <p:nvPicPr>
          <p:cNvPr id="262" name="Billede 10" descr=""/>
          <p:cNvPicPr/>
          <p:nvPr/>
        </p:nvPicPr>
        <p:blipFill>
          <a:blip r:embed="rId3"/>
          <a:stretch/>
        </p:blipFill>
        <p:spPr>
          <a:xfrm>
            <a:off x="2123640" y="4236480"/>
            <a:ext cx="7970400" cy="1631520"/>
          </a:xfrm>
          <a:prstGeom prst="rect">
            <a:avLst/>
          </a:prstGeom>
          <a:ln>
            <a:noFill/>
          </a:ln>
        </p:spPr>
      </p:pic>
      <p:pic>
        <p:nvPicPr>
          <p:cNvPr id="263" name="Billede 11" descr=""/>
          <p:cNvPicPr/>
          <p:nvPr/>
        </p:nvPicPr>
        <p:blipFill>
          <a:blip r:embed="rId4"/>
          <a:stretch/>
        </p:blipFill>
        <p:spPr>
          <a:xfrm>
            <a:off x="2123640" y="2959920"/>
            <a:ext cx="7953480" cy="197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nodeType="clickEffect" fill="hold">
                      <p:stCondLst>
                        <p:cond delay="indefinite"/>
                      </p:stCondLst>
                      <p:childTnLst>
                        <p:par>
                          <p:cTn id="2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nodeType="clickEffect" fill="hold">
                      <p:stCondLst>
                        <p:cond delay="indefinite"/>
                      </p:stCondLst>
                      <p:childTnLst>
                        <p:par>
                          <p:cTn id="2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nodeType="clickEffect" fill="hold">
                      <p:stCondLst>
                        <p:cond delay="indefinite"/>
                      </p:stCondLst>
                      <p:childTnLst>
                        <p:par>
                          <p:cTn id="2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496800" y="798480"/>
            <a:ext cx="8944920" cy="1241640"/>
          </a:xfrm>
          <a:prstGeom prst="rect">
            <a:avLst/>
          </a:prstGeom>
          <a:noFill/>
          <a:ln>
            <a:noFill/>
          </a:ln>
        </p:spPr>
        <p:txBody>
          <a:bodyPr lIns="99360" rIns="99360" tIns="49680" bIns="4968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bb040"/>
                </a:solidFill>
                <a:latin typeface="Verdana"/>
                <a:ea typeface="Verdana"/>
              </a:rPr>
              <a:t>Produktionsvirksomhed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5" name="Picture 2" descr=""/>
          <p:cNvPicPr/>
          <p:nvPr/>
        </p:nvPicPr>
        <p:blipFill>
          <a:blip r:embed="rId1"/>
          <a:stretch/>
        </p:blipFill>
        <p:spPr>
          <a:xfrm>
            <a:off x="581400" y="2235600"/>
            <a:ext cx="7699680" cy="419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498600" y="1961280"/>
            <a:ext cx="9146880" cy="3577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96800">
              <a:lnSpc>
                <a:spcPct val="100000"/>
              </a:lnSpc>
              <a:spcBef>
                <a:spcPts val="227"/>
              </a:spcBef>
            </a:pPr>
            <a:endParaRPr b="0" lang="da-DK" sz="1800" spc="-1" strike="noStrike">
              <a:latin typeface="Arial"/>
            </a:endParaRPr>
          </a:p>
          <a:p>
            <a:pPr lvl="1" marL="496800" indent="-216000">
              <a:lnSpc>
                <a:spcPct val="100000"/>
              </a:lnSpc>
              <a:spcBef>
                <a:spcPts val="522"/>
              </a:spcBef>
              <a:buClr>
                <a:srgbClr val="000000"/>
              </a:buClr>
              <a:buFont typeface="StarSymbol"/>
              <a:buChar char="-"/>
            </a:pPr>
            <a:r>
              <a:rPr b="0" lang="da-DK" sz="261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da-DK" sz="2610" spc="-1" strike="noStrike">
                <a:solidFill>
                  <a:srgbClr val="000000"/>
                </a:solidFill>
                <a:latin typeface="Calibri"/>
              </a:rPr>
              <a:t>Ved formel organisation forstås:</a:t>
            </a:r>
            <a:endParaRPr b="0" lang="da-DK" sz="2610" spc="-1" strike="noStrike">
              <a:latin typeface="Arial"/>
            </a:endParaRPr>
          </a:p>
          <a:p>
            <a:pPr lvl="2" marL="993600" indent="-216000">
              <a:lnSpc>
                <a:spcPct val="100000"/>
              </a:lnSpc>
              <a:spcBef>
                <a:spcPts val="522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61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da-DK" sz="2610" spc="-1" strike="noStrike">
                <a:solidFill>
                  <a:srgbClr val="000000"/>
                </a:solidFill>
                <a:latin typeface="Calibri"/>
              </a:rPr>
              <a:t>Arbejdsopgaverne fordeles på personer og afdelinger.</a:t>
            </a:r>
            <a:endParaRPr b="0" lang="da-DK" sz="2610" spc="-1" strike="noStrike">
              <a:latin typeface="Arial"/>
            </a:endParaRPr>
          </a:p>
          <a:p>
            <a:pPr marL="993600">
              <a:lnSpc>
                <a:spcPct val="100000"/>
              </a:lnSpc>
              <a:spcBef>
                <a:spcPts val="227"/>
              </a:spcBef>
            </a:pPr>
            <a:endParaRPr b="0" lang="da-DK" sz="2610" spc="-1" strike="noStrike">
              <a:latin typeface="Arial"/>
            </a:endParaRPr>
          </a:p>
          <a:p>
            <a:pPr lvl="1" marL="496800" indent="-216000">
              <a:lnSpc>
                <a:spcPct val="100000"/>
              </a:lnSpc>
              <a:spcBef>
                <a:spcPts val="522"/>
              </a:spcBef>
              <a:buClr>
                <a:srgbClr val="000000"/>
              </a:buClr>
              <a:buFont typeface="StarSymbol"/>
              <a:buChar char="-"/>
            </a:pPr>
            <a:r>
              <a:rPr b="0" lang="da-DK" sz="261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da-DK" sz="2610" spc="-1" strike="noStrike">
                <a:solidFill>
                  <a:srgbClr val="000000"/>
                </a:solidFill>
                <a:latin typeface="Calibri"/>
              </a:rPr>
              <a:t>Organisationsplan</a:t>
            </a:r>
            <a:endParaRPr b="0" lang="da-DK" sz="2610" spc="-1" strike="noStrike">
              <a:latin typeface="Arial"/>
            </a:endParaRPr>
          </a:p>
          <a:p>
            <a:pPr lvl="2" marL="993600" indent="-216000">
              <a:lnSpc>
                <a:spcPct val="100000"/>
              </a:lnSpc>
              <a:spcBef>
                <a:spcPts val="522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96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da-DK" sz="2610" spc="-1" strike="noStrike">
                <a:solidFill>
                  <a:srgbClr val="000000"/>
                </a:solidFill>
                <a:latin typeface="Calibri"/>
              </a:rPr>
              <a:t>En organisationsplan bruges til at vise virksomhedens formelle </a:t>
            </a:r>
            <a:r>
              <a:rPr b="0" lang="da-DK" sz="261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da-DK" sz="2610" spc="-1" strike="noStrike">
                <a:solidFill>
                  <a:srgbClr val="000000"/>
                </a:solidFill>
                <a:latin typeface="Calibri"/>
              </a:rPr>
              <a:t>organisation.</a:t>
            </a:r>
            <a:endParaRPr b="0" lang="da-DK" sz="2610" spc="-1" strike="noStrike">
              <a:latin typeface="Arial"/>
            </a:endParaRPr>
          </a:p>
          <a:p>
            <a:pPr marL="993600">
              <a:lnSpc>
                <a:spcPct val="100000"/>
              </a:lnSpc>
              <a:spcBef>
                <a:spcPts val="227"/>
              </a:spcBef>
            </a:pPr>
            <a:endParaRPr b="0" lang="da-DK" sz="2610" spc="-1" strike="noStrike">
              <a:latin typeface="Arial"/>
            </a:endParaRPr>
          </a:p>
          <a:p>
            <a:pPr lvl="1" marL="496800" indent="-216000">
              <a:lnSpc>
                <a:spcPct val="100000"/>
              </a:lnSpc>
              <a:spcBef>
                <a:spcPts val="522"/>
              </a:spcBef>
              <a:buClr>
                <a:srgbClr val="000000"/>
              </a:buClr>
              <a:buFont typeface="StarSymbol"/>
              <a:buChar char="-"/>
            </a:pPr>
            <a:r>
              <a:rPr b="0" lang="da-DK" sz="261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da-DK" sz="2610" spc="-1" strike="noStrike">
                <a:solidFill>
                  <a:srgbClr val="000000"/>
                </a:solidFill>
                <a:latin typeface="Calibri"/>
              </a:rPr>
              <a:t>Pyramidestruktur</a:t>
            </a:r>
            <a:endParaRPr b="0" lang="da-DK" sz="2610" spc="-1" strike="noStrike">
              <a:latin typeface="Arial"/>
            </a:endParaRPr>
          </a:p>
          <a:p>
            <a:pPr lvl="2" marL="993600" indent="-216000">
              <a:lnSpc>
                <a:spcPct val="100000"/>
              </a:lnSpc>
              <a:spcBef>
                <a:spcPts val="522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96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da-DK" sz="2610" spc="-1" strike="noStrike">
                <a:solidFill>
                  <a:srgbClr val="000000"/>
                </a:solidFill>
                <a:latin typeface="Calibri"/>
              </a:rPr>
              <a:t>En struktur, hvor organisation er opdelt i niveauer med afgrænsede </a:t>
            </a:r>
            <a:r>
              <a:rPr b="0" lang="da-DK" sz="261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da-DK" sz="2610" spc="-1" strike="noStrike">
                <a:solidFill>
                  <a:srgbClr val="000000"/>
                </a:solidFill>
                <a:latin typeface="Calibri"/>
              </a:rPr>
              <a:t>afdelinger samt velbeskrevne arbejdsfunktioner og arbejdsopgaver.</a:t>
            </a:r>
            <a:endParaRPr b="0" lang="da-DK" sz="261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498600" y="272520"/>
            <a:ext cx="7256520" cy="127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7"/>
              </a:spcBef>
            </a:pPr>
            <a:r>
              <a:rPr b="0" lang="da-DK" sz="3040" spc="-1" strike="noStrike">
                <a:solidFill>
                  <a:srgbClr val="000000"/>
                </a:solidFill>
                <a:latin typeface="Calibri"/>
              </a:rPr>
              <a:t>Formelle organisationsstrukturer  </a:t>
            </a:r>
            <a:endParaRPr b="0" lang="da-DK" sz="304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500400" y="231120"/>
            <a:ext cx="4424040" cy="12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da-DK" sz="3909" spc="-1" strike="noStrike">
                <a:solidFill>
                  <a:srgbClr val="000000"/>
                </a:solidFill>
                <a:latin typeface="Arial"/>
              </a:rPr>
              <a:t>Virksomheden</a:t>
            </a:r>
            <a:endParaRPr b="0" lang="da-DK" sz="3909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500400" y="2130120"/>
            <a:ext cx="8941680" cy="849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96800">
              <a:lnSpc>
                <a:spcPct val="100000"/>
              </a:lnSpc>
              <a:spcBef>
                <a:spcPts val="227"/>
              </a:spcBef>
            </a:pPr>
            <a:endParaRPr b="0" lang="da-DK" sz="1800" spc="-1" strike="noStrike">
              <a:latin typeface="Arial"/>
            </a:endParaRPr>
          </a:p>
          <a:p>
            <a:pPr lvl="1" marL="496800" indent="-216000">
              <a:lnSpc>
                <a:spcPct val="100000"/>
              </a:lnSpc>
              <a:spcBef>
                <a:spcPts val="522"/>
              </a:spcBef>
              <a:buClr>
                <a:srgbClr val="000000"/>
              </a:buClr>
              <a:buFont typeface="StarSymbol"/>
              <a:buChar char="-"/>
            </a:pPr>
            <a:r>
              <a:rPr b="0" lang="da-DK" sz="261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da-DK" sz="2610" spc="-1" strike="noStrike">
                <a:solidFill>
                  <a:srgbClr val="000000"/>
                </a:solidFill>
                <a:latin typeface="Calibri"/>
              </a:rPr>
              <a:t>Eksempel på organisationsplan med pyramidestruktur:</a:t>
            </a:r>
            <a:endParaRPr b="0" lang="da-DK" sz="2610" spc="-1" strike="noStrike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498600" y="1490400"/>
            <a:ext cx="7256520" cy="127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indent="-216000">
              <a:lnSpc>
                <a:spcPct val="100000"/>
              </a:lnSpc>
              <a:spcBef>
                <a:spcPts val="607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304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da-DK" sz="3040" spc="-1" strike="noStrike">
                <a:solidFill>
                  <a:srgbClr val="000000"/>
                </a:solidFill>
                <a:latin typeface="Calibri"/>
              </a:rPr>
              <a:t>Formelle organisationsstrukturer  </a:t>
            </a:r>
            <a:endParaRPr b="0" lang="da-DK" sz="3040" spc="-1" strike="noStrike">
              <a:latin typeface="Arial"/>
            </a:endParaRPr>
          </a:p>
        </p:txBody>
      </p:sp>
      <p:pic>
        <p:nvPicPr>
          <p:cNvPr id="271" name="Billede 5" descr=""/>
          <p:cNvPicPr/>
          <p:nvPr/>
        </p:nvPicPr>
        <p:blipFill>
          <a:blip r:embed="rId1"/>
          <a:stretch/>
        </p:blipFill>
        <p:spPr>
          <a:xfrm>
            <a:off x="693720" y="3063600"/>
            <a:ext cx="7686000" cy="413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33000" y="89640"/>
            <a:ext cx="4470840" cy="12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da-DK" sz="3909" spc="-1" strike="noStrike">
                <a:solidFill>
                  <a:srgbClr val="000000"/>
                </a:solidFill>
                <a:latin typeface="Arial"/>
              </a:rPr>
              <a:t>Virksomheden</a:t>
            </a:r>
            <a:endParaRPr b="0" lang="da-DK" sz="3909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333000" y="1076400"/>
            <a:ext cx="7256520" cy="127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indent="-216000">
              <a:lnSpc>
                <a:spcPct val="100000"/>
              </a:lnSpc>
              <a:spcBef>
                <a:spcPts val="607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304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da-DK" sz="3040" spc="-1" strike="noStrike">
                <a:solidFill>
                  <a:srgbClr val="000000"/>
                </a:solidFill>
                <a:latin typeface="Calibri"/>
              </a:rPr>
              <a:t>Organisationsstrukturer</a:t>
            </a:r>
            <a:endParaRPr b="0" lang="da-DK" sz="304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b="0" lang="da-DK" sz="218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da-DK" sz="2180" spc="-1" strike="noStrike">
                <a:solidFill>
                  <a:srgbClr val="000000"/>
                </a:solidFill>
                <a:latin typeface="Calibri"/>
              </a:rPr>
              <a:t>- </a:t>
            </a:r>
            <a:r>
              <a:rPr b="0" lang="da-DK" sz="1960" spc="-1" strike="noStrike">
                <a:solidFill>
                  <a:srgbClr val="000000"/>
                </a:solidFill>
                <a:latin typeface="Calibri"/>
              </a:rPr>
              <a:t>Mekanisk og organisk organisation</a:t>
            </a:r>
            <a:endParaRPr b="0" lang="da-DK" sz="196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7"/>
              </a:spcBef>
            </a:pPr>
            <a:r>
              <a:rPr b="0" lang="da-DK" sz="3040" spc="-1" strike="noStrike">
                <a:solidFill>
                  <a:srgbClr val="000000"/>
                </a:solidFill>
                <a:latin typeface="Calibri"/>
              </a:rPr>
              <a:t>  </a:t>
            </a:r>
            <a:endParaRPr b="0" lang="da-DK" sz="3040" spc="-1" strike="noStrike">
              <a:latin typeface="Arial"/>
            </a:endParaRPr>
          </a:p>
        </p:txBody>
      </p:sp>
      <p:pic>
        <p:nvPicPr>
          <p:cNvPr id="274" name="Billede 6" descr=""/>
          <p:cNvPicPr/>
          <p:nvPr/>
        </p:nvPicPr>
        <p:blipFill>
          <a:blip r:embed="rId1"/>
          <a:stretch/>
        </p:blipFill>
        <p:spPr>
          <a:xfrm>
            <a:off x="51840" y="2475360"/>
            <a:ext cx="9826560" cy="307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333000" y="414000"/>
            <a:ext cx="7285680" cy="827640"/>
          </a:xfrm>
          <a:prstGeom prst="rect">
            <a:avLst/>
          </a:prstGeom>
          <a:noFill/>
          <a:ln>
            <a:noFill/>
          </a:ln>
        </p:spPr>
        <p:txBody>
          <a:bodyPr lIns="99360" rIns="99360" tIns="49680" bIns="4968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bb040"/>
                </a:solidFill>
                <a:latin typeface="Verdana"/>
                <a:ea typeface="Verdana"/>
              </a:rPr>
              <a:t>Virksomheden - generelt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6" name="TextShape 2"/>
          <p:cNvSpPr txBox="1"/>
          <p:nvPr/>
        </p:nvSpPr>
        <p:spPr>
          <a:xfrm>
            <a:off x="415800" y="1324800"/>
            <a:ext cx="8941680" cy="2235240"/>
          </a:xfrm>
          <a:prstGeom prst="rect">
            <a:avLst/>
          </a:prstGeom>
          <a:noFill/>
          <a:ln>
            <a:noFill/>
          </a:ln>
        </p:spPr>
        <p:txBody>
          <a:bodyPr lIns="99360" rIns="99360" tIns="49680" bIns="49680"/>
          <a:p>
            <a:pPr marL="372600" indent="-372240">
              <a:lnSpc>
                <a:spcPct val="100000"/>
              </a:lnSpc>
              <a:spcBef>
                <a:spcPts val="434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180" spc="-1" strike="noStrike">
                <a:solidFill>
                  <a:srgbClr val="00163b"/>
                </a:solidFill>
                <a:latin typeface="Verdana"/>
                <a:ea typeface="Verdana"/>
              </a:rPr>
              <a:t>Hvad laver virksomheden – hvordan tjener den penge?</a:t>
            </a:r>
            <a:endParaRPr b="0" lang="en-US" sz="2180" spc="-1" strike="noStrike">
              <a:solidFill>
                <a:srgbClr val="00163b"/>
              </a:solidFill>
              <a:latin typeface="Verdana"/>
            </a:endParaRPr>
          </a:p>
          <a:p>
            <a:pPr lvl="1" marL="807480" indent="-310320">
              <a:lnSpc>
                <a:spcPct val="100000"/>
              </a:lnSpc>
              <a:spcBef>
                <a:spcPts val="434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180" spc="-1" strike="noStrike">
                <a:solidFill>
                  <a:srgbClr val="00163b"/>
                </a:solidFill>
                <a:latin typeface="Verdana"/>
                <a:ea typeface="Verdana"/>
              </a:rPr>
              <a:t>Hvad er dens produkter?</a:t>
            </a:r>
            <a:endParaRPr b="0" lang="en-US" sz="2180" spc="-1" strike="noStrike">
              <a:solidFill>
                <a:srgbClr val="00163b"/>
              </a:solidFill>
              <a:latin typeface="Verdana"/>
            </a:endParaRPr>
          </a:p>
          <a:p>
            <a:pPr lvl="1" marL="807480" indent="-310320">
              <a:lnSpc>
                <a:spcPct val="100000"/>
              </a:lnSpc>
              <a:spcBef>
                <a:spcPts val="434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180" spc="-1" strike="noStrike">
                <a:solidFill>
                  <a:srgbClr val="00163b"/>
                </a:solidFill>
                <a:latin typeface="Verdana"/>
                <a:ea typeface="Verdana"/>
              </a:rPr>
              <a:t>Hvem er kunderne?</a:t>
            </a:r>
            <a:endParaRPr b="0" lang="en-US" sz="2180" spc="-1" strike="noStrike">
              <a:solidFill>
                <a:srgbClr val="00163b"/>
              </a:solidFill>
              <a:latin typeface="Verdana"/>
            </a:endParaRPr>
          </a:p>
          <a:p>
            <a:pPr lvl="1" marL="807480" indent="-310320">
              <a:lnSpc>
                <a:spcPct val="100000"/>
              </a:lnSpc>
              <a:spcBef>
                <a:spcPts val="434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180" spc="-1" strike="noStrike">
                <a:solidFill>
                  <a:srgbClr val="00163b"/>
                </a:solidFill>
                <a:latin typeface="Verdana"/>
                <a:ea typeface="Verdana"/>
              </a:rPr>
              <a:t>Hvad er de forskellige arbejdsopgaver?</a:t>
            </a:r>
            <a:endParaRPr b="0" lang="en-US" sz="2180" spc="-1" strike="noStrike">
              <a:solidFill>
                <a:srgbClr val="00163b"/>
              </a:solidFill>
              <a:latin typeface="Verdana"/>
            </a:endParaRPr>
          </a:p>
          <a:p>
            <a:pPr lvl="1" marL="807480" indent="-310320">
              <a:lnSpc>
                <a:spcPct val="100000"/>
              </a:lnSpc>
              <a:spcBef>
                <a:spcPts val="434"/>
              </a:spcBef>
              <a:buClr>
                <a:srgbClr val="fbb040"/>
              </a:buClr>
              <a:buFont typeface="Wingdings" charset="2"/>
              <a:buChar char=""/>
            </a:pPr>
            <a:r>
              <a:rPr b="0" lang="en-US" sz="2180" spc="-1" strike="noStrike">
                <a:solidFill>
                  <a:srgbClr val="00163b"/>
                </a:solidFill>
                <a:latin typeface="Verdana"/>
                <a:ea typeface="Verdana"/>
              </a:rPr>
              <a:t>Hvordan organiserer den arbejdsopgaverne?</a:t>
            </a:r>
            <a:endParaRPr b="0" lang="en-US" sz="2180" spc="-1" strike="noStrike">
              <a:solidFill>
                <a:srgbClr val="00163b"/>
              </a:solidFill>
              <a:latin typeface="Verdana"/>
            </a:endParaRPr>
          </a:p>
          <a:p>
            <a:endParaRPr b="0" lang="en-US" sz="2180" spc="-1" strike="noStrike">
              <a:solidFill>
                <a:srgbClr val="00163b"/>
              </a:solidFill>
              <a:latin typeface="Verdana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Cphbusiness-koe</Template>
  <TotalTime>1603</TotalTime>
  <Application>LibreOffice/5.4.6.2$Linux_X86_64 LibreOffice_project/40m0$Build-2</Application>
  <Words>881</Words>
  <Paragraphs>194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2017-10-29T16:01:09Z</dcterms:created>
  <dc:creator>Kasper Oesterbye</dc:creator>
  <dc:description/>
  <dc:language>da-DK</dc:language>
  <cp:lastModifiedBy/>
  <cp:lastPrinted>2017-10-29T16:25:10Z</cp:lastPrinted>
  <dcterms:modified xsi:type="dcterms:W3CDTF">2018-10-25T17:41:19Z</dcterms:modified>
  <cp:revision>10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14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30</vt:i4>
  </property>
</Properties>
</file>